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0c4924be2e4638" /><Relationship Type="http://schemas.openxmlformats.org/officeDocument/2006/relationships/extended-properties" Target="/docProps/app.xml" Id="Ra68ae1b1e2834b22" /><Relationship Type="http://schemas.openxmlformats.org/officeDocument/2006/relationships/officeDocument" Target="/ppt/presentation.xml" Id="R0d54093c0aa24a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38d0c19d33445f"/>
  </p:sldMasterIdLst>
  <p:notesMasterIdLst>
    <p:notesMasterId xmlns:r="http://schemas.openxmlformats.org/officeDocument/2006/relationships" r:id="R555e5077fd8747f7"/>
  </p:notesMasterIdLst>
  <p:sldIdLst>
    <p:sldId xmlns:r="http://schemas.openxmlformats.org/officeDocument/2006/relationships" id="256" r:id="Ra9b594e67884486b"/>
    <p:sldId xmlns:r="http://schemas.openxmlformats.org/officeDocument/2006/relationships" id="257" r:id="Rf29a88c5f71f4eb0"/>
    <p:sldId xmlns:r="http://schemas.openxmlformats.org/officeDocument/2006/relationships" id="258" r:id="Rc469fb3fcc5641a5"/>
    <p:sldId xmlns:r="http://schemas.openxmlformats.org/officeDocument/2006/relationships" id="259" r:id="Ra545cfad59934b51"/>
    <p:sldId xmlns:r="http://schemas.openxmlformats.org/officeDocument/2006/relationships" id="260" r:id="R79554d307ddb4b42"/>
    <p:sldId xmlns:r="http://schemas.openxmlformats.org/officeDocument/2006/relationships" id="261" r:id="R361cd4026b2d4a3e"/>
    <p:sldId xmlns:r="http://schemas.openxmlformats.org/officeDocument/2006/relationships" id="262" r:id="R9a7cfe9aa2d04b67"/>
    <p:sldId xmlns:r="http://schemas.openxmlformats.org/officeDocument/2006/relationships" id="263" r:id="R76d80ec0c97a4704"/>
    <p:sldId xmlns:r="http://schemas.openxmlformats.org/officeDocument/2006/relationships" id="264" r:id="Rf4e96de44bc8495f"/>
    <p:sldId xmlns:r="http://schemas.openxmlformats.org/officeDocument/2006/relationships" id="265" r:id="R5a5d845167bd44ed"/>
    <p:sldId xmlns:r="http://schemas.openxmlformats.org/officeDocument/2006/relationships" id="266" r:id="R5acbcc8bb5934127"/>
    <p:sldId xmlns:r="http://schemas.openxmlformats.org/officeDocument/2006/relationships" id="267" r:id="Rba9cd4bb8e08431b"/>
    <p:sldId xmlns:r="http://schemas.openxmlformats.org/officeDocument/2006/relationships" id="268" r:id="R213ba7e5966c4973"/>
    <p:sldId xmlns:r="http://schemas.openxmlformats.org/officeDocument/2006/relationships" id="269" r:id="R12e5df69f59c4b15"/>
    <p:sldId xmlns:r="http://schemas.openxmlformats.org/officeDocument/2006/relationships" id="270" r:id="R3516584d9f344646"/>
    <p:sldId xmlns:r="http://schemas.openxmlformats.org/officeDocument/2006/relationships" id="271" r:id="R2e6ee4391bbb4b02"/>
    <p:sldId xmlns:r="http://schemas.openxmlformats.org/officeDocument/2006/relationships" id="272" r:id="R2a0aa35852b3445a"/>
    <p:sldId xmlns:r="http://schemas.openxmlformats.org/officeDocument/2006/relationships" id="273" r:id="Rc0fd0ee01d314e57"/>
    <p:sldId xmlns:r="http://schemas.openxmlformats.org/officeDocument/2006/relationships" id="274" r:id="Ra6667bf437724dbc"/>
    <p:sldId xmlns:r="http://schemas.openxmlformats.org/officeDocument/2006/relationships" id="275" r:id="R0cde9b35c80b4a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e1d500200f48b8" /><Relationship Type="http://schemas.openxmlformats.org/officeDocument/2006/relationships/slideMaster" Target="/ppt/slideMasters/slideMaster1.xml" Id="Rd738d0c19d33445f" /><Relationship Type="http://schemas.openxmlformats.org/officeDocument/2006/relationships/notesMaster" Target="/ppt/notesMasters/notesMaster1.xml" Id="R555e5077fd8747f7" /><Relationship Type="http://schemas.openxmlformats.org/officeDocument/2006/relationships/presProps" Target="/ppt/presProps.xml" Id="R51d646dfdfb642a8" /><Relationship Type="http://schemas.openxmlformats.org/officeDocument/2006/relationships/tableStyles" Target="/ppt/tableStyles.xml" Id="Ra06a6271867144a4" /><Relationship Type="http://schemas.openxmlformats.org/officeDocument/2006/relationships/slide" Target="/ppt/slides/slide1.xml" Id="Ra9b594e67884486b" /><Relationship Type="http://schemas.openxmlformats.org/officeDocument/2006/relationships/slide" Target="/ppt/slides/slide2.xml" Id="Rf29a88c5f71f4eb0" /><Relationship Type="http://schemas.openxmlformats.org/officeDocument/2006/relationships/slide" Target="/ppt/slides/slide3.xml" Id="Rc469fb3fcc5641a5" /><Relationship Type="http://schemas.openxmlformats.org/officeDocument/2006/relationships/slide" Target="/ppt/slides/slide4.xml" Id="Ra545cfad59934b51" /><Relationship Type="http://schemas.openxmlformats.org/officeDocument/2006/relationships/slide" Target="/ppt/slides/slide5.xml" Id="R79554d307ddb4b42" /><Relationship Type="http://schemas.openxmlformats.org/officeDocument/2006/relationships/slide" Target="/ppt/slides/slide6.xml" Id="R361cd4026b2d4a3e" /><Relationship Type="http://schemas.openxmlformats.org/officeDocument/2006/relationships/slide" Target="/ppt/slides/slide7.xml" Id="R9a7cfe9aa2d04b67" /><Relationship Type="http://schemas.openxmlformats.org/officeDocument/2006/relationships/slide" Target="/ppt/slides/slide8.xml" Id="R76d80ec0c97a4704" /><Relationship Type="http://schemas.openxmlformats.org/officeDocument/2006/relationships/slide" Target="/ppt/slides/slide9.xml" Id="Rf4e96de44bc8495f" /><Relationship Type="http://schemas.openxmlformats.org/officeDocument/2006/relationships/slide" Target="/ppt/slides/slide10.xml" Id="R5a5d845167bd44ed" /><Relationship Type="http://schemas.openxmlformats.org/officeDocument/2006/relationships/slide" Target="/ppt/slides/slide11.xml" Id="R5acbcc8bb5934127" /><Relationship Type="http://schemas.openxmlformats.org/officeDocument/2006/relationships/slide" Target="/ppt/slides/slide12.xml" Id="Rba9cd4bb8e08431b" /><Relationship Type="http://schemas.openxmlformats.org/officeDocument/2006/relationships/slide" Target="/ppt/slides/slide13.xml" Id="R213ba7e5966c4973" /><Relationship Type="http://schemas.openxmlformats.org/officeDocument/2006/relationships/slide" Target="/ppt/slides/slide14.xml" Id="R12e5df69f59c4b15" /><Relationship Type="http://schemas.openxmlformats.org/officeDocument/2006/relationships/slide" Target="/ppt/slides/slide15.xml" Id="R3516584d9f344646" /><Relationship Type="http://schemas.openxmlformats.org/officeDocument/2006/relationships/slide" Target="/ppt/slides/slide16.xml" Id="R2e6ee4391bbb4b02" /><Relationship Type="http://schemas.openxmlformats.org/officeDocument/2006/relationships/slide" Target="/ppt/slides/slide17.xml" Id="R2a0aa35852b3445a" /><Relationship Type="http://schemas.openxmlformats.org/officeDocument/2006/relationships/slide" Target="/ppt/slides/slide18.xml" Id="Rc0fd0ee01d314e57" /><Relationship Type="http://schemas.openxmlformats.org/officeDocument/2006/relationships/slide" Target="/ppt/slides/slide19.xml" Id="Ra6667bf437724dbc" /><Relationship Type="http://schemas.openxmlformats.org/officeDocument/2006/relationships/slide" Target="/ppt/slides/slide20.xml" Id="R0cde9b35c80b4a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b4a87650844a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b4c677839d48b0" /><Relationship Type="http://schemas.openxmlformats.org/officeDocument/2006/relationships/notesMaster" Target="/ppt/notesMasters/notesMaster1.xml" Id="Racfdb3b082c546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06b3ec347a4c16" /><Relationship Type="http://schemas.openxmlformats.org/officeDocument/2006/relationships/notesMaster" Target="/ppt/notesMasters/notesMaster1.xml" Id="R168ec6030eaf40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9936c559b64c1d" /><Relationship Type="http://schemas.openxmlformats.org/officeDocument/2006/relationships/notesMaster" Target="/ppt/notesMasters/notesMaster1.xml" Id="R0becb7b0eb5945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6fd77e5ac64503" /><Relationship Type="http://schemas.openxmlformats.org/officeDocument/2006/relationships/notesMaster" Target="/ppt/notesMasters/notesMaster1.xml" Id="Rcb1ebfdfa2fd4b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b8047a97fa494e" /><Relationship Type="http://schemas.openxmlformats.org/officeDocument/2006/relationships/notesMaster" Target="/ppt/notesMasters/notesMaster1.xml" Id="R1a1f82b17e6f41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5c683820c94cb0" /><Relationship Type="http://schemas.openxmlformats.org/officeDocument/2006/relationships/notesMaster" Target="/ppt/notesMasters/notesMaster1.xml" Id="R97a3121beb3d43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3fda6d2f49497e" /><Relationship Type="http://schemas.openxmlformats.org/officeDocument/2006/relationships/notesMaster" Target="/ppt/notesMasters/notesMaster1.xml" Id="Rb2d472ca76ea46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8514a5772c4875" /><Relationship Type="http://schemas.openxmlformats.org/officeDocument/2006/relationships/notesMaster" Target="/ppt/notesMasters/notesMaster1.xml" Id="R7a174a021b0948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ac59cd6b404624" /><Relationship Type="http://schemas.openxmlformats.org/officeDocument/2006/relationships/notesMaster" Target="/ppt/notesMasters/notesMaster1.xml" Id="Ref2a0a6199fc47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13e6e598ca4ec0" /><Relationship Type="http://schemas.openxmlformats.org/officeDocument/2006/relationships/notesMaster" Target="/ppt/notesMasters/notesMaster1.xml" Id="R0862ae65767044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4fd93b9a2d48f8" /><Relationship Type="http://schemas.openxmlformats.org/officeDocument/2006/relationships/notesMaster" Target="/ppt/notesMasters/notesMaster1.xml" Id="R8e661169ffaf4e9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1b9a68988c49f2" /><Relationship Type="http://schemas.openxmlformats.org/officeDocument/2006/relationships/notesMaster" Target="/ppt/notesMasters/notesMaster1.xml" Id="Rc42e2674d7fe46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a76673e6b84f9d" /><Relationship Type="http://schemas.openxmlformats.org/officeDocument/2006/relationships/notesMaster" Target="/ppt/notesMasters/notesMaster1.xml" Id="Rf6657ff462ce4a5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f680906500e4f13" /><Relationship Type="http://schemas.openxmlformats.org/officeDocument/2006/relationships/notesMaster" Target="/ppt/notesMasters/notesMaster1.xml" Id="R2436ebbc7133437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0cc87930b1e42af" /><Relationship Type="http://schemas.openxmlformats.org/officeDocument/2006/relationships/notesMaster" Target="/ppt/notesMasters/notesMaster1.xml" Id="R1d31081220da4f3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f45001aa994851" /><Relationship Type="http://schemas.openxmlformats.org/officeDocument/2006/relationships/notesMaster" Target="/ppt/notesMasters/notesMaster1.xml" Id="R82e4931747d4427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fe1201001c4f4f" /><Relationship Type="http://schemas.openxmlformats.org/officeDocument/2006/relationships/notesMaster" Target="/ppt/notesMasters/notesMaster1.xml" Id="Rd96277f9d9dc44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6a727fd2524ca9" /><Relationship Type="http://schemas.openxmlformats.org/officeDocument/2006/relationships/notesMaster" Target="/ppt/notesMasters/notesMaster1.xml" Id="R9eb648385fc54af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c2a6ed55e64f65" /><Relationship Type="http://schemas.openxmlformats.org/officeDocument/2006/relationships/notesMaster" Target="/ppt/notesMasters/notesMaster1.xml" Id="R619b3d625798442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dc205cf5aa24a89" /><Relationship Type="http://schemas.openxmlformats.org/officeDocument/2006/relationships/notesMaster" Target="/ppt/notesMasters/notesMaster1.xml" Id="R3c89f0de260041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Abertura, cerca de 30 segundos. Apresentação da solução às equipas ADV e Farmácias Cidade. O objetivo é avaliar o atendimento e acordar um plano de validação conjunta. Existe implementação local da versão 1.0.1. Não houve homologação externa nem implantação demonstrada nas Farmácias Cidade. O roteiro principal, slides 1 a 18, destina-se a cerca de 20 minutos, com discussão a seguir. Os slides 19 e 20 são anexos de consulta.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início e Configurar a ADV.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a proposta em um minuto. A solução introduz um ecrã farmacêutico e liga a elegibilidade à comparticipação Cacimbo. O operador trabalha sobre os artigos e valores do atendimento. O POS aplica o montante que validou na resposta de produção. O circuito documental mantém o documento integral e regista a responsabilidade da entidade. Os benefícios operacionais precisam de confirmação na operação real.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1, 8, 10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Explicar benefícios concretos sem atribuir métricas de poupança ou adoção. Cidade: operador consulta cliente, artigo, receita e parcela no mesmo atendimento, sujeito ao circuito de exceções. ADV: pedido com identificação, linhas e referência para localizar e resolver ocorrências, sem afirmar que a ADV já aceitou o contrato. Cacimbo: preserva o fluxo ERP existente e separa o novo produto do Mini. Estes benefícios são objetivos a medir no piloto.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Operação e Isolamento; Manual, capítulos 1, 10 a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base operacional é a do POS Mini, preservado nos ficheiros originais. O Farmácia possui executável, instalação, pasta e ícone próprios. Reutiliza core de venda, permissões, pagamentos, emissão fiscal, impressão e serviços ERP. A mesma empresa ERP continua comum: alterações autorizadas de artigo no ERP são visíveis às aplicações dessa empresa. O isolamento do executável não cria uma cópia independente da base empresarial. Instalação e ligação aos postos Cidade ainda precisam de validação.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início, Abrir e compilar e Isolamento e validação.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Demonstração narrada de cerca de um minuto. A captura é da pré-visualização do produto, com base desligada e dados de exemplo. Mostrar cliente e entidade no topo, pesquisa, linhas, dados farmacêuticos, resumo de comparticipação e total do cliente. A imagem não é prova de autorização externa real. As teclas visíveis são as predefinições.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Operação; captura de pré-visualização farmacia-light-1920.png.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a sequência operacional. F2 identifica cliente ERP. F4 transcreve receita, prescritor, beneficiário e dados de diagnóstico necessários no caso ADV. F5 seleciona a entidade permitida e solicita elegibilidade. F10 permite ver referência, estado, resposta, cancelamento e reconciliação nas condições previstas. F11/F12 abrem pagamento com documentos compatíveis. No modo ADV, o fecho exige autorização válida de produção. O POS não obtém diagnósticos ou receitas de uma plataforma externa.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9 a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Mostrar a ficha farmacêutica e a utilização dos campos reais do Cacimbo. Princípio ativo, dosagem, apresentação, alternativa genérica, receita necessária e código ADV são campos farmacêuticos suplementares. A grelha de todos os campos preserva os metadados ERP e protege identidades/calculados/campos desconhecidos. No piloto importa confirmar os códigos contratados e a unidade vendida. A implementação tem um código ADV por artigo, não uma matriz por seguradora, contrato ou unidade. Se não existir coluna farmacêutica reconhecida na DB, o campo fica na extensão local.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Criação e edição de artigos; Manual, capítulo 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versão usa OAuth2 e envia submitReservation com referência persistida antes do envio. O percurso farmacêutico usa local FARMA, ramo saúde S e serviço 4. A UI trabalha com um diagnóstico principal ICD10 e uma data confirmada de diagnóstico ou início dos sintomas. Todas as linhas ativas são enviadas e precisam de correspondência. A resposta é validada em identidade, linhas, quantidades, AOA e montantes. Uma mensagem fatal impede a aplicação. HTTP 2xx ou SUCCESS técnico não significa aprovação. Dados clínicos são transcritos, nunca inventados.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Documentação ADV, Pedidos de Farmácia e Resposta; Manual, capítulos 8 a 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Exemplo fictício, sem preços ou coberturas reais de contrato. Num cenário de produção ilustrado, e supondo resposta válida PARTIALLY_APPROVED, linha A totaliza 10 000 Kz e a entidade aprova 6 000 Kz; linha B totaliza 5 000 Kz e tem aprovação zero. Cliente paga 4 000 mais 5 000, ou 9 000 Kz. Não aplicar 60% uniformemente à venda inteira. O campo relevante é approvedAmount validado. O valor não altera preço nem imposto. O exemplo não representa um pedido real nem uma autorização de homologação usada em venda real.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1, 10 e 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Explicar o contrato documental existente. Principal integral e respetivos impostos, nota de crédito técnica de transferência e documento de conta corrente da entidade, sem duplicar artigos nem movimentos de stock. A seleção dos tipos de documento e a associação entre principal e entidade precisam de validação no ERP Cidade. A parcela automática entra no pagamento e o cliente liquida o remanescente, eventualmente em vários meios. Registar conta corrente não significa receber da seguradora. A emissão Cacimbo não implica transmissão à ADV.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2 e 13; README, Configurar a ADV.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controlo do estado limita duplicações. Aprovado ou parcial só aplica depois de validações. Rejeitado/cancelado sem parcela. Em análise/dados pendentes e resultado incerto bloqueiam repetição e fecho até resolução adequada. F10 conserva referência/código/estado. Cancelar ADV exige ambiente, prestador e local originais e estado permitido, sem fecho fiscal. Reconciliar regista confirmação externa de que não existe autorização ativa; não cancela externamente nem importa aprovação. Uma aprovação posterior no portal requer resolução com ADV, porque não há polling ou importação automática. Alterações do atendimento invalidam a autorização.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10 a 12 e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Visão de componentes, sem pressupor uma infraestrutura instalada nas Farmácias Cidade. O POS chama o adaptador ADV e lê/escreve ERP pelos serviços da base existente. O contrato da ADV determina decisão e valores; o ERP conserva o circuito comercial. Dossiers e configurações estão em armazenamento local, separados por empresa. Não existe sincronização automática integral entre postos. Os limites de conservação e acesso aos dados precisam de definição no ambiente real.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Isolamento; Documentação ADV, Configuração; Manual, capítulos 15 e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distinção é necessária para decisão de investimento e piloto. Há aplicação própria, ficha farmacêutica, comparticipação manual, adapter OAuth2 de elegibilidade/cancelamento e dossier. Testes ADV usam transporte HTTP simulado e não provam funcionamento com o contrato real. Não houve chamadas reais nem homologação. Facturação, alterações, notas e referências têm preparação local, dependem da confirmação de disponibilidade, endpoints/scopes e homologação específica. O PDF ADV de 24/06/2026 assinala faturação/referências não implementadas; não afirmar que este é o estado atual do fornecedor sem confirmação.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Configurar a ADV e Isolamento; Documentação ADV, Disponibilidade e Verificação.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estes limites de forma direta, sem os ocultar em anexo. Lotes: a 1.0.1 não fecha artigos com controlo de lote/validade ou stock rastreado no armazém atual. F4 não faz emissão fiscal por lote e não existe FEFO. Se o âmbito exigir isto no POS, a versão atual não o cobre. Artigos podem seguir o circuito ERP adequado sem retirar controlos. Catálogo: um código por artigo e sem sincronização ADV automática, com extensão local quando DB não tem coluna. Serviços adicionais: modelos/cliente local não equivalem a serviço externo ativo. Submissão de facturas/notas requer confirmação ADV e homologação própria.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README, Criação de artigos e Configurar ADV; Manual, capítulos 8, 9, 17 e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proposto, sem compromisso já assumido. Primeiro delimitar posto(s), entidade(s), catálogo/unidades, responsáveis e tratamento de lotes. Depois provisionar e homologar com ADV em testes. Produção limitada só depois de aceitação das equipas, acessos próprios e pendências de teste resolvidas no ambiente original. Uma autorização de testes nunca liquida uma venda real nem se converte por troca de ambiente. Expansão depende da conferência dos resultados e suporte. Não atribuir datas, volumes ou metas de desempenho sem acordo.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14, 15 e 20; proposta para discussão.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Responsabilidades propostas, sujeitas a acordo. ADV confirma o ambiente, URL OAuth2, credenciais, Provider ID, LocalCode, PayerCode, códigos/unidades e cenários/resultados esperados, bem como contacto de suporte para incerteza/cancelamento. Cidade define postos, utilizadores, catálogo comercial, processo de dispensa/lotes e responsáveis por caixa/conferência. Cacimbo prepara instalação, configuração, documentos, mapeamento, dossier e evidências. Não expor credenciais na reunião nem solicitar que sejam enviadas por canal aberto.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1, 5 a 8, 14 a 16; proposta para discussão.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critérios como proposta, não certificação. A evidência deve registar esperado/observado, referências, valores e responsáveis. Casos de aprovação integral, parcial, recusa, pendência e cancelamento, mais incerteza simulada/acompanhada e alteração. A emissão local pode ser ensaiada com o modo manual no circuito apropriado. A correlação entre aprovação ADV de produção e documento real só integra produção limitada expressamente autorizada. Até lá essa etapa fica pendente. Métricas propostas sem valores-alvo: tempo para concluir atendimento, ocorrências que exigem apoio, divergências e tempo de resolução. Medir uma base antes de comparar.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Manual, capítulos 2, 8 a 17 e 20; proposta de aceitação.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Encerramento do roteiro principal. Pedir concordância sobre âmbito e responsáveis, sem tratar a apresentação como aprovação do piloto. A reunião deve produzir lista de postos/entidades/artigos, tratamento dos lotes, contactos técnico/operacional/ADV, casos de homologação e próxima sessão. Produção limitada depende das condições acordadas. Discutir dúvidas da ADV e Cidade. Não anunciar metas de ROI, contratação, certificação ou integração externa concluída.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Proposta de próximos passos baseada no Manual, capítulos 14 a 16 e 20.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Anexo técnico para perguntas, fora do roteiro principal. HTTPS e OAuth2 client_credentials. Credenciais cifradas com DPAPI CurrentUser vinculadas à empresa/máquina/conta Windows; tokens apenas em memória e segregados por scope. Credenciais vazias conservam valores anteriores, importante ao mudar testes/produção. Guardadas não comprova conectividade. Dossiers locais incluem dados do beneficiário e receita em JSON sem a proteção DPAPI das credenciais. O armazenamento local precisa de permissões, backups, conservação e canal de apoio definidos pelo responsável. Não prometer conformidade normativa ou cifragem integral. O posto precisa de Windows e acesso Cacimbo via Access ODBC x86.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Documentação ADV, Configuração e Falhas; Manual, capítulos 5 a 7, 15, 16 e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Anexo de apoio à implantação. Foram preparados manual detalhado de configuração, Word e PDF, e formação de 90 minutos com 31 slides, quatro exercícios e oito questões. O PowerPoint inclui notas e soluções para o formador. A formação usa exemplos fictícios e capturas, e não configura o posto nem homologa a ligação ADV. Material corresponde à versão 1.0.1 e precisa de revisão caso a configuração ou o comportamento mude. A capa é a do manual existente.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Fontes: documentação Cacimbo POS Farmácia 1.0.1, README Farmácia e documentação da integração ADV. Manual de configuração de comparticipações, edição 1, 10/09/2026. Especificação ADV Providers Webservices Details V1.0, 24/06/2026, fornecida para este projeto. O estado externo dos serviços requer confirmação da ADV.</a:t>
            </a:r>
          </a:p>
          <a:p xmlns:a="http://schemas.openxmlformats.org/drawingml/2006/main">
            <a:r>
              <a:t>Referências específicas: Manual de configuração de comparticipações POS Farmácia 1.0.1; Formação da equipa, versão 1.0.1.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03d6ab293548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52db35094c4889" /><Relationship Type="http://schemas.openxmlformats.org/officeDocument/2006/relationships/slideLayout" Target="/ppt/slideLayouts/slideLayout1.xml" Id="Rbb8dc9195eb845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8dc9195eb845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2340413fc468e" /><Relationship Type="http://schemas.openxmlformats.org/officeDocument/2006/relationships/image" Target="/ppt/media/image.png" Id="R39ab59774a97446c" /><Relationship Type="http://schemas.openxmlformats.org/officeDocument/2006/relationships/image" Target="/ppt/media/image2.png" Id="R170d206428184b01" /><Relationship Type="http://schemas.openxmlformats.org/officeDocument/2006/relationships/notesSlide" Target="/ppt/notesSlides/notesSlide1.xml" Id="R563228214f4047c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5688e38dd4819" /><Relationship Type="http://schemas.openxmlformats.org/officeDocument/2006/relationships/notesSlide" Target="/ppt/notesSlides/notesSlide2.xml" Id="R939001b835b44d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9bdb7b7c84d69" /><Relationship Type="http://schemas.openxmlformats.org/officeDocument/2006/relationships/notesSlide" Target="/ppt/notesSlides/notesSlide3.xml" Id="R3787591bb20f44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b5391558e4fa9" /><Relationship Type="http://schemas.openxmlformats.org/officeDocument/2006/relationships/notesSlide" Target="/ppt/notesSlides/notesSlide4.xml" Id="R9230363c8fcb4c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748595b2a4c7e" /><Relationship Type="http://schemas.openxmlformats.org/officeDocument/2006/relationships/image" Target="/ppt/media/image3.png" Id="Rafdf0dfd765042ba" /><Relationship Type="http://schemas.openxmlformats.org/officeDocument/2006/relationships/notesSlide" Target="/ppt/notesSlides/notesSlide5.xml" Id="R2783fc14ab1c45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2bf4aaf2744242" /><Relationship Type="http://schemas.openxmlformats.org/officeDocument/2006/relationships/notesSlide" Target="/ppt/notesSlides/notesSlide6.xml" Id="R403bd4ef0fa748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311b98ca454597" /><Relationship Type="http://schemas.openxmlformats.org/officeDocument/2006/relationships/image" Target="/ppt/media/image4.png" Id="Rc2c28f427ac54910" /><Relationship Type="http://schemas.openxmlformats.org/officeDocument/2006/relationships/notesSlide" Target="/ppt/notesSlides/notesSlide7.xml" Id="Rbce713a1c15c4df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0d8231b7c487f" /><Relationship Type="http://schemas.openxmlformats.org/officeDocument/2006/relationships/notesSlide" Target="/ppt/notesSlides/notesSlide8.xml" Id="Reb39174ae0c548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8670a42e8486d" /><Relationship Type="http://schemas.openxmlformats.org/officeDocument/2006/relationships/notesSlide" Target="/ppt/notesSlides/notesSlide9.xml" Id="R59b7da352b5e44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f8b22aa524d61" /><Relationship Type="http://schemas.openxmlformats.org/officeDocument/2006/relationships/notesSlide" Target="/ppt/notesSlides/notesSlide10.xml" Id="R9c691270d9df49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f781a6d7b4878" /><Relationship Type="http://schemas.openxmlformats.org/officeDocument/2006/relationships/notesSlide" Target="/ppt/notesSlides/notesSlide11.xml" Id="R62be4fe9a7c64d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8c14a762a45a7" /><Relationship Type="http://schemas.openxmlformats.org/officeDocument/2006/relationships/notesSlide" Target="/ppt/notesSlides/notesSlide12.xml" Id="Rb91262b5b4e041f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510fca3914634" /><Relationship Type="http://schemas.openxmlformats.org/officeDocument/2006/relationships/notesSlide" Target="/ppt/notesSlides/notesSlide13.xml" Id="Rb9d762af18e84b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cdc61c1634ce5" /><Relationship Type="http://schemas.openxmlformats.org/officeDocument/2006/relationships/notesSlide" Target="/ppt/notesSlides/notesSlide14.xml" Id="R9617b134250a43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5faa13f074f96" /><Relationship Type="http://schemas.openxmlformats.org/officeDocument/2006/relationships/notesSlide" Target="/ppt/notesSlides/notesSlide15.xml" Id="Rcf543dd02616407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48d75cae14cf5" /><Relationship Type="http://schemas.openxmlformats.org/officeDocument/2006/relationships/notesSlide" Target="/ppt/notesSlides/notesSlide16.xml" Id="R44b3fa64573a49f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868c580604016" /><Relationship Type="http://schemas.openxmlformats.org/officeDocument/2006/relationships/notesSlide" Target="/ppt/notesSlides/notesSlide17.xml" Id="R3ad5f3fbc2ef446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04787af50413f" /><Relationship Type="http://schemas.openxmlformats.org/officeDocument/2006/relationships/notesSlide" Target="/ppt/notesSlides/notesSlide18.xml" Id="R39cd82f83c0543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3cca1869043d4" /><Relationship Type="http://schemas.openxmlformats.org/officeDocument/2006/relationships/notesSlide" Target="/ppt/notesSlides/notesSlide19.xml" Id="R59514890ef0b4e9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a7fda700f4883" /><Relationship Type="http://schemas.openxmlformats.org/officeDocument/2006/relationships/image" Target="/ppt/media/image5.png" Id="R75fe9c57ceb24d8a" /><Relationship Type="http://schemas.openxmlformats.org/officeDocument/2006/relationships/notesSlide" Target="/ppt/notesSlides/notesSlide20.xml" Id="Rb5b6582299854f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-0">
            <a:extLst xmlns:a="http://schemas.openxmlformats.org/drawingml/2006/main">
              <a:ext uri="{FF2B5EF4-FFF2-40B4-BE49-F238E27FC236}">
                <a16:creationId xmlns:a16="http://schemas.microsoft.com/office/drawing/2014/main" id="{3C06760E-FD3A-4CF8-8055-6E38C8F5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Apresentação da solução · 10 setembro 2026</a:t>
            </a:r>
          </a:p>
        </p:txBody>
      </p:sp>
      <p:sp>
        <p:nvSpPr>
          <p:cNvPr id="2" name="text-1-1">
            <a:extLst xmlns:a="http://schemas.openxmlformats.org/drawingml/2006/main">
              <a:ext uri="{FF2B5EF4-FFF2-40B4-BE49-F238E27FC236}">
                <a16:creationId xmlns:a16="http://schemas.microsoft.com/office/drawing/2014/main" id="{C17F3EB7-BE6E-4154-A6A5-B121A592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b59774a97446c"/>
          <a:stretch xmlns:a="http://schemas.openxmlformats.org/drawingml/2006/main"/>
        </p:blipFill>
        <p:spPr>
          <a:xfrm xmlns:a="http://schemas.openxmlformats.org/drawingml/2006/main">
            <a:off x="697111" y="400050"/>
            <a:ext cx="1996678" cy="866775"/>
          </a:xfrm>
          <a:prstGeom xmlns:a="http://schemas.openxmlformats.org/drawingml/2006/main" prst="rect">
            <a:avLst/>
          </a:prstGeom>
        </p:spPr>
      </p:pic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BC8BF5E5-A9AE-4DC9-89C4-456B85D6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048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Cacimbo</a:t>
            </a:r>
          </a:p>
          <a:p xmlns:a="http://schemas.openxmlformats.org/drawingml/2006/main">
            <a:pPr>
              <a:defRPr sz="465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POS Farmácia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3016216D-CD3A-4322-AA12-88EE6960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69818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Atendimento e comparticipação</a:t>
            </a:r>
          </a:p>
          <a:p xmlns:a="http://schemas.openxmlformats.org/drawingml/2006/main">
            <a:pPr>
              <a:defRPr sz="255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com integração ADV</a:t>
            </a:r>
          </a:p>
        </p:txBody>
      </p:sp>
      <p:sp>
        <p:nvSpPr>
          <p:cNvPr id="6" name="text-1-4">
            <a:extLst xmlns:a="http://schemas.openxmlformats.org/drawingml/2006/main">
              <a:ext uri="{FF2B5EF4-FFF2-40B4-BE49-F238E27FC236}">
                <a16:creationId xmlns:a16="http://schemas.microsoft.com/office/drawing/2014/main" id="{74FF8FA6-733C-48AA-87BD-F681C8CE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71723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Apresentação para as equipas</a:t>
            </a:r>
          </a:p>
          <a:p xmlns:a="http://schemas.openxmlformats.org/drawingml/2006/main">
            <a:pPr>
              <a:defRPr sz="21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ADV e Farmácias Cidade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d206428184b01"/>
          <a:stretch xmlns:a="http://schemas.openxmlformats.org/drawingml/2006/main"/>
        </p:blipFill>
        <p:spPr>
          <a:xfrm xmlns:a="http://schemas.openxmlformats.org/drawingml/2006/main">
            <a:off x="7753350" y="2095500"/>
            <a:ext cx="3714750" cy="3714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208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2-0">
            <a:extLst xmlns:a="http://schemas.openxmlformats.org/drawingml/2006/main">
              <a:ext uri="{FF2B5EF4-FFF2-40B4-BE49-F238E27FC236}">
                <a16:creationId xmlns:a16="http://schemas.microsoft.com/office/drawing/2014/main" id="{DADCD711-B37D-426E-B470-73E4CD38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 proposta para o atendimento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78162320-A2DE-4FBB-BF34-C1067C9B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C88351CA-97D2-49D3-9929-776C6D92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C7F7FCA4-D555-45F4-9806-A22FFAFF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09728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 decisão de elegibilidade entra no atendimento e determina a parcela a pagar pelo cliente.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C1D7FBB1-92D8-47C9-8D59-21B48F2B7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10972800" cy="1971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Ficha e pesquisa adaptadas à farmácia.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Comparticipação manual ou elegibilidade ADV por entidade.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Pagamento e documentos ligados ao Cacimbo ERP.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85A780E3-14E0-41BA-9E9E-58635876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Integração implementada localmente, proposta para validação conjunta com a ADV.</a:t>
            </a:r>
          </a:p>
        </p:txBody>
      </p:sp>
    </p:spTree>
    <p:extLst>
      <p:ext uri="{BB962C8B-B14F-4D97-AF65-F5344CB8AC3E}">
        <p14:creationId xmlns:p14="http://schemas.microsoft.com/office/powerpoint/2010/main" val="8883520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0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-0">
            <a:extLst xmlns:a="http://schemas.openxmlformats.org/drawingml/2006/main">
              <a:ext uri="{FF2B5EF4-FFF2-40B4-BE49-F238E27FC236}">
                <a16:creationId xmlns:a16="http://schemas.microsoft.com/office/drawing/2014/main" id="{DE38EE93-B4DE-4BED-9347-58F410DF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Valor para cada equipa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E86FD36B-736F-4F88-AFB3-5CCAABC7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02E42D0F-8439-46DE-890E-964739A1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7E7F39B1-7E47-419F-9E98-59FFE74D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3432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Farmácias Cidade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A10742C9-F0C6-4CE1-B3C1-D78B7B9DC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32861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Atendimento com a parcela da entidade e o valor do cliente visíveis antes do fecho.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E7DE4601-BE6C-4819-8CC4-AEFA8BD9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000250"/>
            <a:ext cx="33432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ADV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FCC5ADBE-3A77-4015-9F58-8769CEDE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847975"/>
            <a:ext cx="3286125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Pedidos identificáveis e valores por linha para acompanhar decisões e ocorrências.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A11F19DD-F858-4C82-B8EE-8C91DCD0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00250"/>
            <a:ext cx="32956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Cacimbo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55577140-1ACA-46BD-BD7E-95232076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47975"/>
            <a:ext cx="32956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Continuidade do circuito de venda, pagamento e conta corrente no ERP.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A570F40E-A1B2-44E1-AB6C-F48CD5F9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Benefícios operacionais propostos, a confirmar no piloto.</a:t>
            </a:r>
          </a:p>
        </p:txBody>
      </p:sp>
    </p:spTree>
    <p:extLst>
      <p:ext uri="{BB962C8B-B14F-4D97-AF65-F5344CB8AC3E}">
        <p14:creationId xmlns:p14="http://schemas.microsoft.com/office/powerpoint/2010/main" val="16456800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4-0">
            <a:extLst xmlns:a="http://schemas.openxmlformats.org/drawingml/2006/main">
              <a:ext uri="{FF2B5EF4-FFF2-40B4-BE49-F238E27FC236}">
                <a16:creationId xmlns:a16="http://schemas.microsoft.com/office/drawing/2014/main" id="{24485CD8-36CA-4D05-A195-8BA7D73B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Continuidade da operação Cacimbo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E4EDE967-E120-4A3F-A285-1B93EDA8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DE7A4FD9-8DFC-4E73-806A-FB8A8559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C7CC1660-D6AB-4DBD-9351-083918EA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109728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POS Mini preservado</a:t>
            </a:r>
          </a:p>
          <a:p xmlns:a="http://schemas.openxmlformats.org/drawingml/2006/main">
            <a:pPr>
              <a:defRPr sz="285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Novo POS Farmácia com identidade própria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FC7AF4A-211D-4D93-92CD-1F5C3522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Operação de venda, permissões, turnos e pagamentos da base Cacimbo.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Ecrã, pesquisa e ficha de artigos adaptados à farmácia.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Documentos e conta corrente na empresa Cacimbo configurada.</a:t>
            </a:r>
          </a:p>
        </p:txBody>
      </p:sp>
    </p:spTree>
    <p:extLst>
      <p:ext uri="{BB962C8B-B14F-4D97-AF65-F5344CB8AC3E}">
        <p14:creationId xmlns:p14="http://schemas.microsoft.com/office/powerpoint/2010/main" val="14504463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87243866-3752-4270-8FD0-791B13663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Visão do posto de farmácia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73353404-21CF-4C25-B36E-FF3CA72BF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E3748246-D18B-443B-AE2B-64C3ADDB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f0dfd765042ba"/>
          <a:stretch xmlns:a="http://schemas.openxmlformats.org/drawingml/2006/main"/>
        </p:blipFill>
        <p:spPr>
          <a:xfrm xmlns:a="http://schemas.openxmlformats.org/drawingml/2006/main">
            <a:off x="1972733" y="1562100"/>
            <a:ext cx="8246533" cy="4638675"/>
          </a:xfrm>
          <a:prstGeom xmlns:a="http://schemas.openxmlformats.org/drawingml/2006/main" prst="rect">
            <a:avLst/>
          </a:prstGeom>
        </p:spPr>
      </p:pic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51347C47-2ED3-49CC-8E58-63B05325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0552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Pré-visualização com dados fictícios e base desligada.</a:t>
            </a:r>
          </a:p>
        </p:txBody>
      </p:sp>
    </p:spTree>
    <p:extLst>
      <p:ext uri="{BB962C8B-B14F-4D97-AF65-F5344CB8AC3E}">
        <p14:creationId xmlns:p14="http://schemas.microsoft.com/office/powerpoint/2010/main" val="10432842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-6-0">
            <a:extLst xmlns:a="http://schemas.openxmlformats.org/drawingml/2006/main">
              <a:ext uri="{FF2B5EF4-FFF2-40B4-BE49-F238E27FC236}">
                <a16:creationId xmlns:a16="http://schemas.microsoft.com/office/drawing/2014/main" id="{69B43DA0-C99D-4865-88E1-3659B2AC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Percurso do atendimento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5390A9DB-E185-4783-B6B8-817FCEC65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90BF9334-0DB3-45DB-8CC8-3A7CCAAF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962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95625"/>
                <a:gridCol w="7877175"/>
              </a:tblGrid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Etapa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Operação no POS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1. Cliente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Identificar o cliente Cacimbo e o beneficiário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2. Receita e artigos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Conferir prescrição, artigos, unidades e quantidades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3. Comparticipação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Solicitar elegibilidade à ADV ou registar o acordo manual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4. Decisão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Conferir estado, valores e eventuais ocorrências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6604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5. Pagamento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Cobrar o remanescente e emitir os documentos Cacimbo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0318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7-0">
            <a:extLst xmlns:a="http://schemas.openxmlformats.org/drawingml/2006/main">
              <a:ext uri="{FF2B5EF4-FFF2-40B4-BE49-F238E27FC236}">
                <a16:creationId xmlns:a16="http://schemas.microsoft.com/office/drawing/2014/main" id="{469DB8EA-025F-4114-AEC7-E18322B5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Catálogo adaptado à farmácia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1E6735CB-133A-4573-878A-C742722C0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93B07442-03B1-4A20-B514-04698CF1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28f427ac54910"/>
          <a:stretch xmlns:a="http://schemas.openxmlformats.org/drawingml/2006/main"/>
        </p:blipFill>
        <p:spPr>
          <a:xfrm xmlns:a="http://schemas.openxmlformats.org/drawingml/2006/main">
            <a:off x="868066" y="1781175"/>
            <a:ext cx="5836243" cy="4248150"/>
          </a:xfrm>
          <a:prstGeom xmlns:a="http://schemas.openxmlformats.org/drawingml/2006/main" prst="rect">
            <a:avLst/>
          </a:prstGeom>
        </p:spPr>
      </p:pic>
      <p:sp>
        <p:nvSpPr>
          <p:cNvPr id="5" name="text-7-3">
            <a:extLst xmlns:a="http://schemas.openxmlformats.org/drawingml/2006/main">
              <a:ext uri="{FF2B5EF4-FFF2-40B4-BE49-F238E27FC236}">
                <a16:creationId xmlns:a16="http://schemas.microsoft.com/office/drawing/2014/main" id="{84D73B15-5EF8-4FB6-A503-6187201F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1943100"/>
            <a:ext cx="4181475" cy="3295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Campos ERP com significado e títulos preservados.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Dados farmacêuticos na ficha e na pesquisa.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Correspondência com o código contratado ADV.</a:t>
            </a:r>
          </a:p>
        </p:txBody>
      </p:sp>
      <p:sp>
        <p:nvSpPr>
          <p:cNvPr id="6" name="text-7-4">
            <a:extLst xmlns:a="http://schemas.openxmlformats.org/drawingml/2006/main">
              <a:ext uri="{FF2B5EF4-FFF2-40B4-BE49-F238E27FC236}">
                <a16:creationId xmlns:a16="http://schemas.microsoft.com/office/drawing/2014/main" id="{1875F898-E58F-4133-B716-BE23F95A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275" y="5391150"/>
            <a:ext cx="40481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Catálogo e unidades a confirmar com a ADV e a farmácia.</a:t>
            </a:r>
          </a:p>
        </p:txBody>
      </p:sp>
    </p:spTree>
    <p:extLst>
      <p:ext uri="{BB962C8B-B14F-4D97-AF65-F5344CB8AC3E}">
        <p14:creationId xmlns:p14="http://schemas.microsoft.com/office/powerpoint/2010/main" val="14954769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8-0">
            <a:extLst xmlns:a="http://schemas.openxmlformats.org/drawingml/2006/main">
              <a:ext uri="{FF2B5EF4-FFF2-40B4-BE49-F238E27FC236}">
                <a16:creationId xmlns:a16="http://schemas.microsoft.com/office/drawing/2014/main" id="{3D716E31-F44B-4025-87E2-E35384EF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Elegibilidade integrada no POS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952C9F9B-D81F-4F07-8E69-900D19B4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2A69B528-C766-4864-8EEE-559C8322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5147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7029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Dados do pedido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Conferência da resposta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029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Prestador, local, entidade e beneficiário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Correspondência da identificação devolvida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Referência do atendimento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Ligação da decisão ao pedido correto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029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Artigos, quantidades e totais em AOA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Códigos, linhas e montantes coerentes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0294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Diagnóstico e data confirmada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Estado de decisão e mensagens impeditivas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8-3">
            <a:extLst xmlns:a="http://schemas.openxmlformats.org/drawingml/2006/main">
              <a:ext uri="{FF2B5EF4-FFF2-40B4-BE49-F238E27FC236}">
                <a16:creationId xmlns:a16="http://schemas.microsoft.com/office/drawing/2014/main" id="{3B0AE8E6-03B4-4B15-9FDA-500D0730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 parcela resulta da aprovação validada por linha. O operador não deduz uma cobertura.</a:t>
            </a:r>
          </a:p>
        </p:txBody>
      </p:sp>
    </p:spTree>
    <p:extLst>
      <p:ext uri="{BB962C8B-B14F-4D97-AF65-F5344CB8AC3E}">
        <p14:creationId xmlns:p14="http://schemas.microsoft.com/office/powerpoint/2010/main" val="19340342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9-0">
            <a:extLst xmlns:a="http://schemas.openxmlformats.org/drawingml/2006/main">
              <a:ext uri="{FF2B5EF4-FFF2-40B4-BE49-F238E27FC236}">
                <a16:creationId xmlns:a16="http://schemas.microsoft.com/office/drawing/2014/main" id="{D3111DF2-D63A-4E38-A1D9-EE994380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Exemplo de aprovação parcial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82088C3C-8320-48A7-B7D0-8ED4395E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CE7614FA-D599-40D8-914D-12C2DE83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3028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2705100"/>
                <a:gridCol w="2705100"/>
                <a:gridCol w="2705100"/>
              </a:tblGrid>
              <a:tr h="7572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Artigo fictício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Venda Cacimbo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Entidade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Cliente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572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Formação 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10 000,00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6 000,00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4 000,00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572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Formação B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5 000,00 Kz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0,00 Kz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5 000,00 Kz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5723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15 000,00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6 000,00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9 000,00 Kz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9-3">
            <a:extLst xmlns:a="http://schemas.openxmlformats.org/drawingml/2006/main">
              <a:ext uri="{FF2B5EF4-FFF2-40B4-BE49-F238E27FC236}">
                <a16:creationId xmlns:a16="http://schemas.microsoft.com/office/drawing/2014/main" id="{6A73B3CC-5EEE-4A48-B010-F08BA461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972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Documento principal: 15 000,00 Kz</a:t>
            </a:r>
          </a:p>
          <a:p xmlns:a="http://schemas.openxmlformats.org/drawingml/2006/main">
            <a:pPr>
              <a:defRPr sz="232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Valor a cobrar ao cliente: 9 000,00 Kz</a:t>
            </a:r>
          </a:p>
        </p:txBody>
      </p:sp>
      <p:sp>
        <p:nvSpPr>
          <p:cNvPr id="6" name="text-9-4">
            <a:extLst xmlns:a="http://schemas.openxmlformats.org/drawingml/2006/main">
              <a:ext uri="{FF2B5EF4-FFF2-40B4-BE49-F238E27FC236}">
                <a16:creationId xmlns:a16="http://schemas.microsoft.com/office/drawing/2014/main" id="{F7B011B0-1DEC-43AD-8673-9C20B288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Exemplo ilustrativo. A comparticipação representa responsabilidade de pagamento.</a:t>
            </a:r>
          </a:p>
        </p:txBody>
      </p:sp>
    </p:spTree>
    <p:extLst>
      <p:ext uri="{BB962C8B-B14F-4D97-AF65-F5344CB8AC3E}">
        <p14:creationId xmlns:p14="http://schemas.microsoft.com/office/powerpoint/2010/main" val="19264636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09DBAE2A-D279-4D0D-A3CD-5F587C4A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Registo financeiro no Cacimbo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50D7E6AD-3930-4D97-9F6B-8881AF0E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BC4934D8-5A55-4874-BB59-8C359DA2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5528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6591300"/>
              </a:tblGrid>
              <a:tr h="71056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Elemento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Função no atendimento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1056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Documento principal integral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Registar a venda e os impostos dos artigos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1056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Transferência técnica de crédito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Separar a responsabilidade da entidade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1056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Documento da entidade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Registar a parcela em conta corrente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1056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Meios de pagamento do cliente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Liquidar o remanescente a cobrar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E7A4692E-5BE2-48D0-B9B4-EFDD7A14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Emissão Cacimbo, submissão ADV e recebimento da entidade são etapas distintas.</a:t>
            </a:r>
          </a:p>
        </p:txBody>
      </p:sp>
    </p:spTree>
    <p:extLst>
      <p:ext uri="{BB962C8B-B14F-4D97-AF65-F5344CB8AC3E}">
        <p14:creationId xmlns:p14="http://schemas.microsoft.com/office/powerpoint/2010/main" val="4930527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1-0">
            <a:extLst xmlns:a="http://schemas.openxmlformats.org/drawingml/2006/main">
              <a:ext uri="{FF2B5EF4-FFF2-40B4-BE49-F238E27FC236}">
                <a16:creationId xmlns:a16="http://schemas.microsoft.com/office/drawing/2014/main" id="{B4B6A6A5-90E6-41B6-A209-B721502B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Tratamento de decisões e ocorrências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D0BF02AF-A9A8-4E86-825D-9F1163191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2734ADE8-3106-4C99-A342-E5D099C7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571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6781800"/>
              </a:tblGrid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Situação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Resposta operacional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Aprovado ou parcialmente aprovado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Aplicar apenas os valores validados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Rejeitado ou cancelado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Sem parcela aprovada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Pendente ou resultado incerto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Preservar referência e confirmar o resultado externo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Atendimento alterado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Tratar a autorização anterior antes de novo pedido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11-3">
            <a:extLst xmlns:a="http://schemas.openxmlformats.org/drawingml/2006/main">
              <a:ext uri="{FF2B5EF4-FFF2-40B4-BE49-F238E27FC236}">
                <a16:creationId xmlns:a16="http://schemas.microsoft.com/office/drawing/2014/main" id="{6E6FB8FB-F8D7-490E-B252-5EA0FD04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O portal pode apoiar a consulta. A versão 1.0.1 não importa a aprovação posterior.</a:t>
            </a:r>
          </a:p>
        </p:txBody>
      </p:sp>
    </p:spTree>
    <p:extLst>
      <p:ext uri="{BB962C8B-B14F-4D97-AF65-F5344CB8AC3E}">
        <p14:creationId xmlns:p14="http://schemas.microsoft.com/office/powerpoint/2010/main" val="9768267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2-0">
            <a:extLst xmlns:a="http://schemas.openxmlformats.org/drawingml/2006/main">
              <a:ext uri="{FF2B5EF4-FFF2-40B4-BE49-F238E27FC236}">
                <a16:creationId xmlns:a16="http://schemas.microsoft.com/office/drawing/2014/main" id="{F7661AC2-89B6-4611-9381-4AF6B0F7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Integração entre os sistemas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E05D8F48-94DD-44A6-B5F6-57E401B4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08569CA3-9ABC-46A3-9707-7E044689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7242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3895725"/>
                <a:gridCol w="4648200"/>
              </a:tblGrid>
              <a:tr h="74485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Componente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Responsabilidade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Informação principal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4485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POS Farmácia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Atendimento e comparticipação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Cliente, receita, linhas e estado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485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Cacimbo ERP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Catálogo e registo comercial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Artigos, preços, documentos e conta corrente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4485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Serviços ADV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Elegibilidade e cancelamento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Identificação, decisão e montantes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485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Dossier local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Rastreio do pedido e ocorrências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Referência, resposta e documentos ligados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12-3">
            <a:extLst xmlns:a="http://schemas.openxmlformats.org/drawingml/2006/main">
              <a:ext uri="{FF2B5EF4-FFF2-40B4-BE49-F238E27FC236}">
                <a16:creationId xmlns:a16="http://schemas.microsoft.com/office/drawing/2014/main" id="{A30DCA87-F49D-41AF-BD82-4FF4E8D0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 configuração do posto e os acessos externos fazem parte da preparação do piloto.</a:t>
            </a:r>
          </a:p>
        </p:txBody>
      </p:sp>
    </p:spTree>
    <p:extLst>
      <p:ext uri="{BB962C8B-B14F-4D97-AF65-F5344CB8AC3E}">
        <p14:creationId xmlns:p14="http://schemas.microsoft.com/office/powerpoint/2010/main" val="121571964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3-0">
            <a:extLst xmlns:a="http://schemas.openxmlformats.org/drawingml/2006/main">
              <a:ext uri="{FF2B5EF4-FFF2-40B4-BE49-F238E27FC236}">
                <a16:creationId xmlns:a16="http://schemas.microsoft.com/office/drawing/2014/main" id="{3C54D9D8-0B31-47CE-A264-5CD35A66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Estado da solução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960F9537-B48A-4B44-9D78-6FE69A6E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8CB6234C-EE27-4A9E-B551-45AE9A0C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2C0AF6E6-D7F5-44AF-B2E0-85494856B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51530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Implementado localmente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CBB412DA-CD40-4EF5-BB89-EA89C44D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124450" cy="2752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POS e ficha farmacêutica.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Comparticipação manual.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Elegibilidade e cancelamento ADV.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Dossier e controlo de ocorrências.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1C3017C1-108D-42CE-B9F1-6B09F460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857375"/>
            <a:ext cx="51244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Validação conjunta necessária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A7B1A2D8-ECE7-4CBB-ACB8-BD89418D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705100"/>
            <a:ext cx="5124450" cy="2943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Acessos e contrato do prestador.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Catálogo e unidades contratadas.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Homologação com respostas reais de teste.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Documentos e operação nos postos Cidade.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26364C33-4C00-4D2F-BBEE-BF2E936F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As verificações ADV realizadas utilizaram HTTP simulado. A homologação externa está por realizar.</a:t>
            </a:r>
          </a:p>
        </p:txBody>
      </p:sp>
    </p:spTree>
    <p:extLst>
      <p:ext uri="{BB962C8B-B14F-4D97-AF65-F5344CB8AC3E}">
        <p14:creationId xmlns:p14="http://schemas.microsoft.com/office/powerpoint/2010/main" val="12546338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14-0">
            <a:extLst xmlns:a="http://schemas.openxmlformats.org/drawingml/2006/main">
              <a:ext uri="{FF2B5EF4-FFF2-40B4-BE49-F238E27FC236}">
                <a16:creationId xmlns:a16="http://schemas.microsoft.com/office/drawing/2014/main" id="{7A669146-E541-43DF-9D23-C345FA96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Âmbito a confirmar antes do piloto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B38BC8A0-D7F0-4D4C-A3B9-D74DB59E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A082DB75-1DD1-4D66-B271-C9E2B96D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9D4C406E-642A-4006-94F7-06E5F430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Lotes e validade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CDF5A8B8-1D5A-4449-86E5-3DAEC6A9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800225"/>
            <a:ext cx="75342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 fecho dos artigos controlados ou com stock rastreado segue o fluxo ERP apropriado.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5481CED5-7B0A-4229-996A-A4294419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Catálogo e postos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2C6BC6FA-B36C-440F-94EE-E4E07438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162300"/>
            <a:ext cx="75342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Um código ADV por artigo. Confirmar unidades e gerir os campos que ficam na extensão local.</a:t>
            </a:r>
          </a:p>
        </p:txBody>
      </p:sp>
      <p:sp>
        <p:nvSpPr>
          <p:cNvPr id="8" name="text-14-7">
            <a:extLst xmlns:a="http://schemas.openxmlformats.org/drawingml/2006/main">
              <a:ext uri="{FF2B5EF4-FFF2-40B4-BE49-F238E27FC236}">
                <a16:creationId xmlns:a16="http://schemas.microsoft.com/office/drawing/2014/main" id="{A218B612-C3D3-44C8-8E0C-6F5DB197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3238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Serviços adicionais</a:t>
            </a:r>
          </a:p>
        </p:txBody>
      </p:sp>
      <p:sp>
        <p:nvSpPr>
          <p:cNvPr id="9" name="text-14-8">
            <a:extLst xmlns:a="http://schemas.openxmlformats.org/drawingml/2006/main">
              <a:ext uri="{FF2B5EF4-FFF2-40B4-BE49-F238E27FC236}">
                <a16:creationId xmlns:a16="http://schemas.microsoft.com/office/drawing/2014/main" id="{5E793B8B-DCD5-439F-A6B5-F19ABDFE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81525"/>
            <a:ext cx="75342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Facturas, notas e referências ADV dependem de disponibilização e homologação próprias.</a:t>
            </a:r>
          </a:p>
        </p:txBody>
      </p:sp>
      <p:sp>
        <p:nvSpPr>
          <p:cNvPr id="10" name="text-14-9">
            <a:extLst xmlns:a="http://schemas.openxmlformats.org/drawingml/2006/main">
              <a:ext uri="{FF2B5EF4-FFF2-40B4-BE49-F238E27FC236}">
                <a16:creationId xmlns:a16="http://schemas.microsoft.com/office/drawing/2014/main" id="{21DB1A0C-87A8-457E-9177-6CD4E30C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O âmbito do piloto deve corresponder às capacidades da versão 1.0.1.</a:t>
            </a:r>
          </a:p>
        </p:txBody>
      </p:sp>
    </p:spTree>
    <p:extLst>
      <p:ext uri="{BB962C8B-B14F-4D97-AF65-F5344CB8AC3E}">
        <p14:creationId xmlns:p14="http://schemas.microsoft.com/office/powerpoint/2010/main" val="13869052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5-0">
            <a:extLst xmlns:a="http://schemas.openxmlformats.org/drawingml/2006/main">
              <a:ext uri="{FF2B5EF4-FFF2-40B4-BE49-F238E27FC236}">
                <a16:creationId xmlns:a16="http://schemas.microsoft.com/office/drawing/2014/main" id="{9F88EE73-A28C-4DFA-A5B4-E606F0E9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Proposta de piloto nas Farmácias Cidade</a:t>
            </a:r>
          </a:p>
        </p:txBody>
      </p:sp>
      <p:sp>
        <p:nvSpPr>
          <p:cNvPr id="2" name="text-15-1">
            <a:extLst xmlns:a="http://schemas.openxmlformats.org/drawingml/2006/main">
              <a:ext uri="{FF2B5EF4-FFF2-40B4-BE49-F238E27FC236}">
                <a16:creationId xmlns:a16="http://schemas.microsoft.com/office/drawing/2014/main" id="{2AB2141A-5DEE-4234-95E3-B5A62EFA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5-2">
            <a:extLst xmlns:a="http://schemas.openxmlformats.org/drawingml/2006/main">
              <a:ext uri="{FF2B5EF4-FFF2-40B4-BE49-F238E27FC236}">
                <a16:creationId xmlns:a16="http://schemas.microsoft.com/office/drawing/2014/main" id="{76D1DFF8-8445-4CEE-B7C5-402CC61A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962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4352925"/>
                <a:gridCol w="4191000"/>
              </a:tblGrid>
              <a:tr h="7924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Fase proposta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Trabalho conjunto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Condição de passagem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924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Preparação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Postos, entidades, artigos e documentos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Âmbito e responsáveis confirmados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Homologação ADV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Casos acordados em ambiente de testes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Resultados e ocorrências aceites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924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Produção limitada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Acessos e operação próprios de produção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Autorização expressa das equipas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924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Revisão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Conferência de valores, documentos e apoio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Decisão sobre continuidade e expansão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15-3">
            <a:extLst xmlns:a="http://schemas.openxmlformats.org/drawingml/2006/main">
              <a:ext uri="{FF2B5EF4-FFF2-40B4-BE49-F238E27FC236}">
                <a16:creationId xmlns:a16="http://schemas.microsoft.com/office/drawing/2014/main" id="{8443963C-6D8A-402B-A408-1637C0BC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Calendário e dimensão do piloto a acordar. Autorizações de testes não liquidam vendas reais.</a:t>
            </a:r>
          </a:p>
        </p:txBody>
      </p:sp>
    </p:spTree>
    <p:extLst>
      <p:ext uri="{BB962C8B-B14F-4D97-AF65-F5344CB8AC3E}">
        <p14:creationId xmlns:p14="http://schemas.microsoft.com/office/powerpoint/2010/main" val="60419442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6-0">
            <a:extLst xmlns:a="http://schemas.openxmlformats.org/drawingml/2006/main">
              <a:ext uri="{FF2B5EF4-FFF2-40B4-BE49-F238E27FC236}">
                <a16:creationId xmlns:a16="http://schemas.microsoft.com/office/drawing/2014/main" id="{ADFE469D-61FE-42D4-8D71-0EB7C2C5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Contributos para a validação conjunta</a:t>
            </a:r>
          </a:p>
        </p:txBody>
      </p:sp>
      <p:sp>
        <p:nvSpPr>
          <p:cNvPr id="2" name="text-16-1">
            <a:extLst xmlns:a="http://schemas.openxmlformats.org/drawingml/2006/main">
              <a:ext uri="{FF2B5EF4-FFF2-40B4-BE49-F238E27FC236}">
                <a16:creationId xmlns:a16="http://schemas.microsoft.com/office/drawing/2014/main" id="{74D6CC16-9AC4-4326-B68C-A2F92F9F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6-2">
            <a:extLst xmlns:a="http://schemas.openxmlformats.org/drawingml/2006/main">
              <a:ext uri="{FF2B5EF4-FFF2-40B4-BE49-F238E27FC236}">
                <a16:creationId xmlns:a16="http://schemas.microsoft.com/office/drawing/2014/main" id="{A2BE9491-2162-4029-A823-6E12ABA5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1781175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7734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ADV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Farmácias Cidade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Cacimbo</a:t>
                      </a:r>
                    </a:p>
                  </a:txBody>
                  <a:tcPr marL="91440" marR="91440" marT="45720" marB="45720">
                    <a:solidFill>
                      <a:srgbClr val="202126"/>
                    </a:solidFill>
                  </a:tcPr>
                </a:tc>
              </a:tr>
              <a:tr h="7734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Acessos e identificação do prestador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Postos e utilizadores do piloto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Instalação e configuração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34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Códigos, unidades e contrato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Catálogo e circuito de lotes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Correspondência dos artigos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  <a:tr h="7734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Casos e resultados esperados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Validação do atendimento e da caixa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Execução e registo dos ensaios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7343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Apoio às decisões e cancelamentos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Responsável operacional e conferência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202126"/>
                          </a:solidFill>
                          <a:latin typeface="Arial"/>
                          <a:ea typeface="Arial"/>
                          <a:cs typeface="Arial"/>
                        </a:rPr>
                        <a:t>Documentos ERP e suporte técnico</a:t>
                      </a:r>
                    </a:p>
                  </a:txBody>
                  <a:tcPr marL="91440" marR="91440" marT="45720" marB="45720">
                    <a:solidFill>
                      <a:srgbClr val="F4F5F6"/>
                    </a:solidFill>
                  </a:tcPr>
                </a:tc>
              </a:tr>
            </a:tbl>
          </a:graphicData>
        </a:graphic>
      </p:graphicFrame>
      <p:sp>
        <p:nvSpPr>
          <p:cNvPr id="5" name="text-16-3">
            <a:extLst xmlns:a="http://schemas.openxmlformats.org/drawingml/2006/main">
              <a:ext uri="{FF2B5EF4-FFF2-40B4-BE49-F238E27FC236}">
                <a16:creationId xmlns:a16="http://schemas.microsoft.com/office/drawing/2014/main" id="{7BEBB106-AC75-4E45-B6EC-AFB0CD41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Responsabilidades propostas para confirmação pelas três equipas.</a:t>
            </a:r>
          </a:p>
        </p:txBody>
      </p:sp>
    </p:spTree>
    <p:extLst>
      <p:ext uri="{BB962C8B-B14F-4D97-AF65-F5344CB8AC3E}">
        <p14:creationId xmlns:p14="http://schemas.microsoft.com/office/powerpoint/2010/main" val="22666448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7-0">
            <a:extLst xmlns:a="http://schemas.openxmlformats.org/drawingml/2006/main">
              <a:ext uri="{FF2B5EF4-FFF2-40B4-BE49-F238E27FC236}">
                <a16:creationId xmlns:a16="http://schemas.microsoft.com/office/drawing/2014/main" id="{69043A4F-9DB9-4420-92CE-FE025A97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Critérios propostos de aceitação</a:t>
            </a:r>
          </a:p>
        </p:txBody>
      </p:sp>
      <p:sp>
        <p:nvSpPr>
          <p:cNvPr id="2" name="text-17-1">
            <a:extLst xmlns:a="http://schemas.openxmlformats.org/drawingml/2006/main">
              <a:ext uri="{FF2B5EF4-FFF2-40B4-BE49-F238E27FC236}">
                <a16:creationId xmlns:a16="http://schemas.microsoft.com/office/drawing/2014/main" id="{9D937D9D-2A95-402E-9BDD-DA88ADC7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7-2">
            <a:extLst xmlns:a="http://schemas.openxmlformats.org/drawingml/2006/main">
              <a:ext uri="{FF2B5EF4-FFF2-40B4-BE49-F238E27FC236}">
                <a16:creationId xmlns:a16="http://schemas.microsoft.com/office/drawing/2014/main" id="{7E6D33B4-1A47-4050-9075-2FDCB0D3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4" name="text-17-3">
            <a:extLst xmlns:a="http://schemas.openxmlformats.org/drawingml/2006/main">
              <a:ext uri="{FF2B5EF4-FFF2-40B4-BE49-F238E27FC236}">
                <a16:creationId xmlns:a16="http://schemas.microsoft.com/office/drawing/2014/main" id="{40E3961B-9127-493A-9231-0067B84B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43075"/>
            <a:ext cx="10972800" cy="3743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Postos e documentos compatíveis, conferidos por responsável.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Catálogo do piloto validado e circuito de lotes definido.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Elegibilidade e cancelamento confirmados com a ADV.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Parcelas e documentos coerentes no âmbito autorizado.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00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Equipa capaz de tratar pendências e alterações sem duplicar pedidos.</a:t>
            </a:r>
          </a:p>
        </p:txBody>
      </p:sp>
      <p:sp>
        <p:nvSpPr>
          <p:cNvPr id="5" name="text-17-4">
            <a:extLst xmlns:a="http://schemas.openxmlformats.org/drawingml/2006/main">
              <a:ext uri="{FF2B5EF4-FFF2-40B4-BE49-F238E27FC236}">
                <a16:creationId xmlns:a16="http://schemas.microsoft.com/office/drawing/2014/main" id="{EC4BAF96-6409-44D4-AAEB-1317A84E8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Proposta de acompanhamento: tempo de atendimento, divergências e ocorrências que exigem apoio.</a:t>
            </a:r>
          </a:p>
        </p:txBody>
      </p:sp>
    </p:spTree>
    <p:extLst>
      <p:ext uri="{BB962C8B-B14F-4D97-AF65-F5344CB8AC3E}">
        <p14:creationId xmlns:p14="http://schemas.microsoft.com/office/powerpoint/2010/main" val="11474127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20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8-0">
            <a:extLst xmlns:a="http://schemas.openxmlformats.org/drawingml/2006/main">
              <a:ext uri="{FF2B5EF4-FFF2-40B4-BE49-F238E27FC236}">
                <a16:creationId xmlns:a16="http://schemas.microsoft.com/office/drawing/2014/main" id="{3A5450A8-6E49-4CE7-BE68-76E04021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Decisões para avançar</a:t>
            </a:r>
          </a:p>
        </p:txBody>
      </p:sp>
      <p:sp>
        <p:nvSpPr>
          <p:cNvPr id="2" name="text-18-1">
            <a:extLst xmlns:a="http://schemas.openxmlformats.org/drawingml/2006/main">
              <a:ext uri="{FF2B5EF4-FFF2-40B4-BE49-F238E27FC236}">
                <a16:creationId xmlns:a16="http://schemas.microsoft.com/office/drawing/2014/main" id="{AC0A933D-D8E0-43C6-B578-F37DD8EE8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8-2">
            <a:extLst xmlns:a="http://schemas.openxmlformats.org/drawingml/2006/main">
              <a:ext uri="{FF2B5EF4-FFF2-40B4-BE49-F238E27FC236}">
                <a16:creationId xmlns:a16="http://schemas.microsoft.com/office/drawing/2014/main" id="{B59BAF1A-BE11-4ECE-99CD-549CF041D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4" name="text-18-3">
            <a:extLst xmlns:a="http://schemas.openxmlformats.org/drawingml/2006/main">
              <a:ext uri="{FF2B5EF4-FFF2-40B4-BE49-F238E27FC236}">
                <a16:creationId xmlns:a16="http://schemas.microsoft.com/office/drawing/2014/main" id="{DA7DC331-B7BE-4445-806D-B2EF86BC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09728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Um âmbito definido para validar em conjunto</a:t>
            </a:r>
          </a:p>
        </p:txBody>
      </p:sp>
      <p:sp>
        <p:nvSpPr>
          <p:cNvPr id="5" name="text-18-4">
            <a:extLst xmlns:a="http://schemas.openxmlformats.org/drawingml/2006/main">
              <a:ext uri="{FF2B5EF4-FFF2-40B4-BE49-F238E27FC236}">
                <a16:creationId xmlns:a16="http://schemas.microsoft.com/office/drawing/2014/main" id="{4F5B66E8-BA7B-4C71-88AE-7009B308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1097280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Selecionar o posto, a entidade e o catálogo do piloto.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Confirmar responsáveis e acessos de homologação.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Acordar casos de teste e critérios de aceitação.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Marcar a sessão técnica e a revisão dos resultados.</a:t>
            </a:r>
          </a:p>
        </p:txBody>
      </p:sp>
      <p:sp>
        <p:nvSpPr>
          <p:cNvPr id="6" name="text-18-5">
            <a:extLst xmlns:a="http://schemas.openxmlformats.org/drawingml/2006/main">
              <a:ext uri="{FF2B5EF4-FFF2-40B4-BE49-F238E27FC236}">
                <a16:creationId xmlns:a16="http://schemas.microsoft.com/office/drawing/2014/main" id="{C46DDE45-5AF1-4228-AFF5-D58E0E8F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1D3D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D1D3D7"/>
                </a:solidFill>
                <a:latin typeface="Arial"/>
                <a:ea typeface="Arial"/>
                <a:cs typeface="Arial"/>
              </a:rPr>
              <a:t>Proposta de trabalho para Cacimbo, ADV e Farmácias Cidade.</a:t>
            </a:r>
          </a:p>
        </p:txBody>
      </p:sp>
    </p:spTree>
    <p:extLst>
      <p:ext uri="{BB962C8B-B14F-4D97-AF65-F5344CB8AC3E}">
        <p14:creationId xmlns:p14="http://schemas.microsoft.com/office/powerpoint/2010/main" val="2433320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9-0">
            <a:extLst xmlns:a="http://schemas.openxmlformats.org/drawingml/2006/main">
              <a:ext uri="{FF2B5EF4-FFF2-40B4-BE49-F238E27FC236}">
                <a16:creationId xmlns:a16="http://schemas.microsoft.com/office/drawing/2014/main" id="{876EEABC-7FAD-4883-8CAE-9FD60980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Anexo: acessos e conservação dos dados</a:t>
            </a:r>
          </a:p>
        </p:txBody>
      </p:sp>
      <p:sp>
        <p:nvSpPr>
          <p:cNvPr id="2" name="text-19-1">
            <a:extLst xmlns:a="http://schemas.openxmlformats.org/drawingml/2006/main">
              <a:ext uri="{FF2B5EF4-FFF2-40B4-BE49-F238E27FC236}">
                <a16:creationId xmlns:a16="http://schemas.microsoft.com/office/drawing/2014/main" id="{1B3CA855-83E1-4DEB-B4D3-B96026B4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19-2">
            <a:extLst xmlns:a="http://schemas.openxmlformats.org/drawingml/2006/main">
              <a:ext uri="{FF2B5EF4-FFF2-40B4-BE49-F238E27FC236}">
                <a16:creationId xmlns:a16="http://schemas.microsoft.com/office/drawing/2014/main" id="{D02BF59C-EB6A-4538-A601-58353464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4" name="text-19-3">
            <a:extLst xmlns:a="http://schemas.openxmlformats.org/drawingml/2006/main">
              <a:ext uri="{FF2B5EF4-FFF2-40B4-BE49-F238E27FC236}">
                <a16:creationId xmlns:a16="http://schemas.microsoft.com/office/drawing/2014/main" id="{B7249235-4278-4E65-9847-5012AB28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19275"/>
            <a:ext cx="50863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Acessos ADV</a:t>
            </a:r>
          </a:p>
        </p:txBody>
      </p:sp>
      <p:sp>
        <p:nvSpPr>
          <p:cNvPr id="5" name="text-19-4">
            <a:extLst xmlns:a="http://schemas.openxmlformats.org/drawingml/2006/main">
              <a:ext uri="{FF2B5EF4-FFF2-40B4-BE49-F238E27FC236}">
                <a16:creationId xmlns:a16="http://schemas.microsoft.com/office/drawing/2014/main" id="{DDA79609-EBBE-4BDA-A373-56D6CC0A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019675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OAuth2 e ligação HTTPS.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Credenciais protegidas no contexto Windows do posto.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Ambientes de testes e produção separados.</a:t>
            </a:r>
          </a:p>
        </p:txBody>
      </p:sp>
      <p:sp>
        <p:nvSpPr>
          <p:cNvPr id="6" name="text-19-5">
            <a:extLst xmlns:a="http://schemas.openxmlformats.org/drawingml/2006/main">
              <a:ext uri="{FF2B5EF4-FFF2-40B4-BE49-F238E27FC236}">
                <a16:creationId xmlns:a16="http://schemas.microsoft.com/office/drawing/2014/main" id="{651E5E1D-10BA-4373-A6CD-2218CA39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819275"/>
            <a:ext cx="51244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Dossiers do atendimento</a:t>
            </a:r>
          </a:p>
        </p:txBody>
      </p:sp>
      <p:sp>
        <p:nvSpPr>
          <p:cNvPr id="7" name="text-19-6">
            <a:extLst xmlns:a="http://schemas.openxmlformats.org/drawingml/2006/main">
              <a:ext uri="{FF2B5EF4-FFF2-40B4-BE49-F238E27FC236}">
                <a16:creationId xmlns:a16="http://schemas.microsoft.com/office/drawing/2014/main" id="{E63381FE-B8AF-4275-8504-1AB10BF9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667000"/>
            <a:ext cx="51244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Referência, resposta e documentos associados.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Dados locais do beneficiário e da receita.</a:t>
            </a:r>
          </a:p>
          <a:p xmlns:a="http://schemas.openxmlformats.org/drawingml/2006/main">
            <a:pPr marL="279400" indent="-127000">
              <a:spcAft>
                <a:spcPts val="1900"/>
              </a:spcAft>
              <a:buChar char="•"/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Acessos, backups e conservação a definir na operação.</a:t>
            </a:r>
          </a:p>
        </p:txBody>
      </p:sp>
      <p:sp>
        <p:nvSpPr>
          <p:cNvPr id="8" name="text-19-7">
            <a:extLst xmlns:a="http://schemas.openxmlformats.org/drawingml/2006/main">
              <a:ext uri="{FF2B5EF4-FFF2-40B4-BE49-F238E27FC236}">
                <a16:creationId xmlns:a16="http://schemas.microsoft.com/office/drawing/2014/main" id="{9714DF37-BEDE-4B8B-B3E7-1270DFA94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A proteção DPAPI das credenciais não abrange os ficheiros JSON dos dossiers.</a:t>
            </a:r>
          </a:p>
        </p:txBody>
      </p:sp>
    </p:spTree>
    <p:extLst>
      <p:ext uri="{BB962C8B-B14F-4D97-AF65-F5344CB8AC3E}">
        <p14:creationId xmlns:p14="http://schemas.microsoft.com/office/powerpoint/2010/main" val="17409070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20-0">
            <a:extLst xmlns:a="http://schemas.openxmlformats.org/drawingml/2006/main">
              <a:ext uri="{FF2B5EF4-FFF2-40B4-BE49-F238E27FC236}">
                <a16:creationId xmlns:a16="http://schemas.microsoft.com/office/drawing/2014/main" id="{A36DD9CD-710E-4F78-B78D-16BEF7E9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126"/>
                </a:solidFill>
                <a:latin typeface="Arial"/>
                <a:ea typeface="Arial"/>
                <a:cs typeface="Arial"/>
              </a:rPr>
              <a:t>Anexo: documentação e formação</a:t>
            </a:r>
          </a:p>
        </p:txBody>
      </p:sp>
      <p:sp>
        <p:nvSpPr>
          <p:cNvPr id="2" name="text-20-1">
            <a:extLst xmlns:a="http://schemas.openxmlformats.org/drawingml/2006/main">
              <a:ext uri="{FF2B5EF4-FFF2-40B4-BE49-F238E27FC236}">
                <a16:creationId xmlns:a16="http://schemas.microsoft.com/office/drawing/2014/main" id="{703525EC-8909-4A88-90CD-E5DE7D04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Cacimbo POS Farmácia 1.0.1</a:t>
            </a:r>
          </a:p>
        </p:txBody>
      </p:sp>
      <p:sp>
        <p:nvSpPr>
          <p:cNvPr id="3" name="text-20-2">
            <a:extLst xmlns:a="http://schemas.openxmlformats.org/drawingml/2006/main">
              <a:ext uri="{FF2B5EF4-FFF2-40B4-BE49-F238E27FC236}">
                <a16:creationId xmlns:a16="http://schemas.microsoft.com/office/drawing/2014/main" id="{BF288EBD-38CD-4398-AFEC-2161A0513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457950"/>
            <a:ext cx="5048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fe9c57ceb24d8a"/>
          <a:stretch xmlns:a="http://schemas.openxmlformats.org/drawingml/2006/main"/>
        </p:blipFill>
        <p:spPr>
          <a:xfrm xmlns:a="http://schemas.openxmlformats.org/drawingml/2006/main">
            <a:off x="819012" y="1743075"/>
            <a:ext cx="3010176" cy="4257675"/>
          </a:xfrm>
          <a:prstGeom xmlns:a="http://schemas.openxmlformats.org/drawingml/2006/main" prst="rect">
            <a:avLst/>
          </a:prstGeom>
        </p:spPr>
      </p:pic>
      <p:sp>
        <p:nvSpPr>
          <p:cNvPr id="5" name="text-20-3">
            <a:extLst xmlns:a="http://schemas.openxmlformats.org/drawingml/2006/main">
              <a:ext uri="{FF2B5EF4-FFF2-40B4-BE49-F238E27FC236}">
                <a16:creationId xmlns:a16="http://schemas.microsoft.com/office/drawing/2014/main" id="{66B9AAC3-6237-4D8F-A5DF-9191A0A8F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47850"/>
            <a:ext cx="7105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Manual de configuração</a:t>
            </a:r>
          </a:p>
        </p:txBody>
      </p:sp>
      <p:sp>
        <p:nvSpPr>
          <p:cNvPr id="6" name="text-20-4">
            <a:extLst xmlns:a="http://schemas.openxmlformats.org/drawingml/2006/main">
              <a:ext uri="{FF2B5EF4-FFF2-40B4-BE49-F238E27FC236}">
                <a16:creationId xmlns:a16="http://schemas.microsoft.com/office/drawing/2014/main" id="{8223D5B1-7453-4D63-85BA-EB821B8F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28900"/>
            <a:ext cx="71056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Entidades, documentos ERP, acessos ADV, operação e resolução de ocorrências.</a:t>
            </a:r>
          </a:p>
        </p:txBody>
      </p:sp>
      <p:sp>
        <p:nvSpPr>
          <p:cNvPr id="7" name="text-20-5">
            <a:extLst xmlns:a="http://schemas.openxmlformats.org/drawingml/2006/main">
              <a:ext uri="{FF2B5EF4-FFF2-40B4-BE49-F238E27FC236}">
                <a16:creationId xmlns:a16="http://schemas.microsoft.com/office/drawing/2014/main" id="{71F82EB3-E0ED-42E7-82BF-2B7F8EAC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00500"/>
            <a:ext cx="7105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B9124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B91248"/>
                </a:solidFill>
                <a:latin typeface="Arial"/>
                <a:ea typeface="Arial"/>
                <a:cs typeface="Arial"/>
              </a:rPr>
              <a:t>Formação da equipa</a:t>
            </a:r>
          </a:p>
        </p:txBody>
      </p:sp>
      <p:sp>
        <p:nvSpPr>
          <p:cNvPr id="8" name="text-20-6">
            <a:extLst xmlns:a="http://schemas.openxmlformats.org/drawingml/2006/main">
              <a:ext uri="{FF2B5EF4-FFF2-40B4-BE49-F238E27FC236}">
                <a16:creationId xmlns:a16="http://schemas.microsoft.com/office/drawing/2014/main" id="{1E962E35-F2BF-425E-B478-5043FCA7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91075"/>
            <a:ext cx="71056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126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126"/>
                </a:solidFill>
                <a:latin typeface="Arial"/>
                <a:ea typeface="Arial"/>
                <a:cs typeface="Arial"/>
              </a:rPr>
              <a:t>Sessão de 90 minutos com exercícios, avaliação e notas para o formador.</a:t>
            </a:r>
          </a:p>
        </p:txBody>
      </p:sp>
      <p:sp>
        <p:nvSpPr>
          <p:cNvPr id="9" name="text-20-7">
            <a:extLst xmlns:a="http://schemas.openxmlformats.org/drawingml/2006/main">
              <a:ext uri="{FF2B5EF4-FFF2-40B4-BE49-F238E27FC236}">
                <a16:creationId xmlns:a16="http://schemas.microsoft.com/office/drawing/2014/main" id="{AE0C85C6-CADF-4425-91BC-6C8B1A95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26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E6269"/>
                </a:solidFill>
                <a:latin typeface="Arial"/>
                <a:ea typeface="Arial"/>
                <a:cs typeface="Arial"/>
              </a:rPr>
              <a:t>Materiais disponíveis para apoiar a preparação e a prática acompanhada.</a:t>
            </a:r>
          </a:p>
        </p:txBody>
      </p:sp>
    </p:spTree>
    <p:extLst>
      <p:ext uri="{BB962C8B-B14F-4D97-AF65-F5344CB8AC3E}">
        <p14:creationId xmlns:p14="http://schemas.microsoft.com/office/powerpoint/2010/main" val="14176172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2026-09-10T22:45:30.3850000Z</dcterms:created>
  <dcterms:modified xsi:type="dcterms:W3CDTF">2026-09-10T22:45:30.3850000Z</dcterms:modified>
</coreProperties>
</file>