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01c4db9e4a4062" /><Relationship Type="http://schemas.openxmlformats.org/officeDocument/2006/relationships/extended-properties" Target="/docProps/app.xml" Id="R23866fdc0c2342c1" /><Relationship Type="http://schemas.openxmlformats.org/officeDocument/2006/relationships/officeDocument" Target="/ppt/presentation.xml" Id="R51c46e87074e40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78564025354b15"/>
  </p:sldMasterIdLst>
  <p:notesMasterIdLst>
    <p:notesMasterId xmlns:r="http://schemas.openxmlformats.org/officeDocument/2006/relationships" r:id="R6aa8cf471b024a10"/>
  </p:notesMasterIdLst>
  <p:sldIdLst>
    <p:sldId xmlns:r="http://schemas.openxmlformats.org/officeDocument/2006/relationships" id="256" r:id="Ra04c2a00133149b6"/>
    <p:sldId xmlns:r="http://schemas.openxmlformats.org/officeDocument/2006/relationships" id="257" r:id="Ra91b0d91c4294a64"/>
    <p:sldId xmlns:r="http://schemas.openxmlformats.org/officeDocument/2006/relationships" id="258" r:id="Rfed45bb1567d4866"/>
    <p:sldId xmlns:r="http://schemas.openxmlformats.org/officeDocument/2006/relationships" id="259" r:id="R57e58f4669764536"/>
    <p:sldId xmlns:r="http://schemas.openxmlformats.org/officeDocument/2006/relationships" id="260" r:id="R7a1d2ac23ad147e7"/>
    <p:sldId xmlns:r="http://schemas.openxmlformats.org/officeDocument/2006/relationships" id="261" r:id="R1e7ec22876534c50"/>
    <p:sldId xmlns:r="http://schemas.openxmlformats.org/officeDocument/2006/relationships" id="262" r:id="R3f07a4adfb214a27"/>
    <p:sldId xmlns:r="http://schemas.openxmlformats.org/officeDocument/2006/relationships" id="263" r:id="R8af1be3188d74af6"/>
    <p:sldId xmlns:r="http://schemas.openxmlformats.org/officeDocument/2006/relationships" id="264" r:id="R28b40a8ea85c4b09"/>
    <p:sldId xmlns:r="http://schemas.openxmlformats.org/officeDocument/2006/relationships" id="265" r:id="R1fd9a30624884309"/>
    <p:sldId xmlns:r="http://schemas.openxmlformats.org/officeDocument/2006/relationships" id="266" r:id="R572e69668dc24959"/>
    <p:sldId xmlns:r="http://schemas.openxmlformats.org/officeDocument/2006/relationships" id="267" r:id="R1c1a47dfb18746fa"/>
    <p:sldId xmlns:r="http://schemas.openxmlformats.org/officeDocument/2006/relationships" id="268" r:id="R601f805b66854f3b"/>
    <p:sldId xmlns:r="http://schemas.openxmlformats.org/officeDocument/2006/relationships" id="269" r:id="Rbcc0111d995a4093"/>
    <p:sldId xmlns:r="http://schemas.openxmlformats.org/officeDocument/2006/relationships" id="270" r:id="Ra9e6f098e3514042"/>
    <p:sldId xmlns:r="http://schemas.openxmlformats.org/officeDocument/2006/relationships" id="271" r:id="R98da85ce271b4690"/>
    <p:sldId xmlns:r="http://schemas.openxmlformats.org/officeDocument/2006/relationships" id="272" r:id="R9198fc3f306f4e5d"/>
    <p:sldId xmlns:r="http://schemas.openxmlformats.org/officeDocument/2006/relationships" id="273" r:id="R865df4bf85034839"/>
    <p:sldId xmlns:r="http://schemas.openxmlformats.org/officeDocument/2006/relationships" id="274" r:id="Rff70a04e32ea440b"/>
    <p:sldId xmlns:r="http://schemas.openxmlformats.org/officeDocument/2006/relationships" id="275" r:id="R4952ffd4694c4af8"/>
    <p:sldId xmlns:r="http://schemas.openxmlformats.org/officeDocument/2006/relationships" id="276" r:id="R98fbc2dcda8b4178"/>
    <p:sldId xmlns:r="http://schemas.openxmlformats.org/officeDocument/2006/relationships" id="277" r:id="R2310cffcf4a24197"/>
    <p:sldId xmlns:r="http://schemas.openxmlformats.org/officeDocument/2006/relationships" id="278" r:id="Rc620a27d96574f44"/>
    <p:sldId xmlns:r="http://schemas.openxmlformats.org/officeDocument/2006/relationships" id="279" r:id="Rc5f36e1643a54f0d"/>
    <p:sldId xmlns:r="http://schemas.openxmlformats.org/officeDocument/2006/relationships" id="280" r:id="Re8fcddb9b17a4851"/>
    <p:sldId xmlns:r="http://schemas.openxmlformats.org/officeDocument/2006/relationships" id="281" r:id="R170653fc34f244c0"/>
    <p:sldId xmlns:r="http://schemas.openxmlformats.org/officeDocument/2006/relationships" id="282" r:id="Ra230766567f14bde"/>
    <p:sldId xmlns:r="http://schemas.openxmlformats.org/officeDocument/2006/relationships" id="283" r:id="R4809112c34ec47c4"/>
    <p:sldId xmlns:r="http://schemas.openxmlformats.org/officeDocument/2006/relationships" id="284" r:id="R4450dc86adbf4fe0"/>
    <p:sldId xmlns:r="http://schemas.openxmlformats.org/officeDocument/2006/relationships" id="285" r:id="R911a5dfffadc4b6f"/>
    <p:sldId xmlns:r="http://schemas.openxmlformats.org/officeDocument/2006/relationships" id="286" r:id="R2ae036c6f41344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d69a0dde0849e0" /><Relationship Type="http://schemas.openxmlformats.org/officeDocument/2006/relationships/slideMaster" Target="/ppt/slideMasters/slideMaster1.xml" Id="R7478564025354b15" /><Relationship Type="http://schemas.openxmlformats.org/officeDocument/2006/relationships/notesMaster" Target="/ppt/notesMasters/notesMaster1.xml" Id="R6aa8cf471b024a10" /><Relationship Type="http://schemas.openxmlformats.org/officeDocument/2006/relationships/presProps" Target="/ppt/presProps.xml" Id="R9f776a6038914b0c" /><Relationship Type="http://schemas.openxmlformats.org/officeDocument/2006/relationships/tableStyles" Target="/ppt/tableStyles.xml" Id="R2dc577c1c97049d3" /><Relationship Type="http://schemas.openxmlformats.org/officeDocument/2006/relationships/slide" Target="/ppt/slides/slide1.xml" Id="Ra04c2a00133149b6" /><Relationship Type="http://schemas.openxmlformats.org/officeDocument/2006/relationships/slide" Target="/ppt/slides/slide2.xml" Id="Ra91b0d91c4294a64" /><Relationship Type="http://schemas.openxmlformats.org/officeDocument/2006/relationships/slide" Target="/ppt/slides/slide3.xml" Id="Rfed45bb1567d4866" /><Relationship Type="http://schemas.openxmlformats.org/officeDocument/2006/relationships/slide" Target="/ppt/slides/slide4.xml" Id="R57e58f4669764536" /><Relationship Type="http://schemas.openxmlformats.org/officeDocument/2006/relationships/slide" Target="/ppt/slides/slide5.xml" Id="R7a1d2ac23ad147e7" /><Relationship Type="http://schemas.openxmlformats.org/officeDocument/2006/relationships/slide" Target="/ppt/slides/slide6.xml" Id="R1e7ec22876534c50" /><Relationship Type="http://schemas.openxmlformats.org/officeDocument/2006/relationships/slide" Target="/ppt/slides/slide7.xml" Id="R3f07a4adfb214a27" /><Relationship Type="http://schemas.openxmlformats.org/officeDocument/2006/relationships/slide" Target="/ppt/slides/slide8.xml" Id="R8af1be3188d74af6" /><Relationship Type="http://schemas.openxmlformats.org/officeDocument/2006/relationships/slide" Target="/ppt/slides/slide9.xml" Id="R28b40a8ea85c4b09" /><Relationship Type="http://schemas.openxmlformats.org/officeDocument/2006/relationships/slide" Target="/ppt/slides/slide10.xml" Id="R1fd9a30624884309" /><Relationship Type="http://schemas.openxmlformats.org/officeDocument/2006/relationships/slide" Target="/ppt/slides/slide11.xml" Id="R572e69668dc24959" /><Relationship Type="http://schemas.openxmlformats.org/officeDocument/2006/relationships/slide" Target="/ppt/slides/slide12.xml" Id="R1c1a47dfb18746fa" /><Relationship Type="http://schemas.openxmlformats.org/officeDocument/2006/relationships/slide" Target="/ppt/slides/slide13.xml" Id="R601f805b66854f3b" /><Relationship Type="http://schemas.openxmlformats.org/officeDocument/2006/relationships/slide" Target="/ppt/slides/slide14.xml" Id="Rbcc0111d995a4093" /><Relationship Type="http://schemas.openxmlformats.org/officeDocument/2006/relationships/slide" Target="/ppt/slides/slide15.xml" Id="Ra9e6f098e3514042" /><Relationship Type="http://schemas.openxmlformats.org/officeDocument/2006/relationships/slide" Target="/ppt/slides/slide16.xml" Id="R98da85ce271b4690" /><Relationship Type="http://schemas.openxmlformats.org/officeDocument/2006/relationships/slide" Target="/ppt/slides/slide17.xml" Id="R9198fc3f306f4e5d" /><Relationship Type="http://schemas.openxmlformats.org/officeDocument/2006/relationships/slide" Target="/ppt/slides/slide18.xml" Id="R865df4bf85034839" /><Relationship Type="http://schemas.openxmlformats.org/officeDocument/2006/relationships/slide" Target="/ppt/slides/slide19.xml" Id="Rff70a04e32ea440b" /><Relationship Type="http://schemas.openxmlformats.org/officeDocument/2006/relationships/slide" Target="/ppt/slides/slide20.xml" Id="R4952ffd4694c4af8" /><Relationship Type="http://schemas.openxmlformats.org/officeDocument/2006/relationships/slide" Target="/ppt/slides/slide21.xml" Id="R98fbc2dcda8b4178" /><Relationship Type="http://schemas.openxmlformats.org/officeDocument/2006/relationships/slide" Target="/ppt/slides/slide22.xml" Id="R2310cffcf4a24197" /><Relationship Type="http://schemas.openxmlformats.org/officeDocument/2006/relationships/slide" Target="/ppt/slides/slide23.xml" Id="Rc620a27d96574f44" /><Relationship Type="http://schemas.openxmlformats.org/officeDocument/2006/relationships/slide" Target="/ppt/slides/slide24.xml" Id="Rc5f36e1643a54f0d" /><Relationship Type="http://schemas.openxmlformats.org/officeDocument/2006/relationships/slide" Target="/ppt/slides/slide25.xml" Id="Re8fcddb9b17a4851" /><Relationship Type="http://schemas.openxmlformats.org/officeDocument/2006/relationships/slide" Target="/ppt/slides/slide26.xml" Id="R170653fc34f244c0" /><Relationship Type="http://schemas.openxmlformats.org/officeDocument/2006/relationships/slide" Target="/ppt/slides/slide27.xml" Id="Ra230766567f14bde" /><Relationship Type="http://schemas.openxmlformats.org/officeDocument/2006/relationships/slide" Target="/ppt/slides/slide28.xml" Id="R4809112c34ec47c4" /><Relationship Type="http://schemas.openxmlformats.org/officeDocument/2006/relationships/slide" Target="/ppt/slides/slide29.xml" Id="R4450dc86adbf4fe0" /><Relationship Type="http://schemas.openxmlformats.org/officeDocument/2006/relationships/slide" Target="/ppt/slides/slide30.xml" Id="R911a5dfffadc4b6f" /><Relationship Type="http://schemas.openxmlformats.org/officeDocument/2006/relationships/slide" Target="/ppt/slides/slide31.xml" Id="R2ae036c6f41344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874f032fca43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13844000e84fe0" /><Relationship Type="http://schemas.openxmlformats.org/officeDocument/2006/relationships/notesMaster" Target="/ppt/notesMasters/notesMaster1.xml" Id="R21b97494c3ed4b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eb74dad7b24a02" /><Relationship Type="http://schemas.openxmlformats.org/officeDocument/2006/relationships/notesMaster" Target="/ppt/notesMasters/notesMaster1.xml" Id="R22f6cd1b603c45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690c6c043334972" /><Relationship Type="http://schemas.openxmlformats.org/officeDocument/2006/relationships/notesMaster" Target="/ppt/notesMasters/notesMaster1.xml" Id="R13548bbcf8c841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20874c43df49c8" /><Relationship Type="http://schemas.openxmlformats.org/officeDocument/2006/relationships/notesMaster" Target="/ppt/notesMasters/notesMaster1.xml" Id="R59fe61f30d3b47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48aea65b4244ae" /><Relationship Type="http://schemas.openxmlformats.org/officeDocument/2006/relationships/notesMaster" Target="/ppt/notesMasters/notesMaster1.xml" Id="R8110d006a59e4b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d2abafdfb5477b" /><Relationship Type="http://schemas.openxmlformats.org/officeDocument/2006/relationships/notesMaster" Target="/ppt/notesMasters/notesMaster1.xml" Id="R943c72194fe846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99334e35aa4e33" /><Relationship Type="http://schemas.openxmlformats.org/officeDocument/2006/relationships/notesMaster" Target="/ppt/notesMasters/notesMaster1.xml" Id="Rcd0ac06c00ad495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fb33c1e1374f34" /><Relationship Type="http://schemas.openxmlformats.org/officeDocument/2006/relationships/notesMaster" Target="/ppt/notesMasters/notesMaster1.xml" Id="Ref8b29c0c81a46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4a726978d44b3e" /><Relationship Type="http://schemas.openxmlformats.org/officeDocument/2006/relationships/notesMaster" Target="/ppt/notesMasters/notesMaster1.xml" Id="R63c7d7fa8ea248f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b014b1d493d423d" /><Relationship Type="http://schemas.openxmlformats.org/officeDocument/2006/relationships/notesMaster" Target="/ppt/notesMasters/notesMaster1.xml" Id="R6abd7e4171e64f7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856c167d1d2400b" /><Relationship Type="http://schemas.openxmlformats.org/officeDocument/2006/relationships/notesMaster" Target="/ppt/notesMasters/notesMaster1.xml" Id="R020c6db1c2944a6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e9d3c92d9d34d76" /><Relationship Type="http://schemas.openxmlformats.org/officeDocument/2006/relationships/notesMaster" Target="/ppt/notesMasters/notesMaster1.xml" Id="R4e786e7b9f074f1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19b0995a1c340af" /><Relationship Type="http://schemas.openxmlformats.org/officeDocument/2006/relationships/notesMaster" Target="/ppt/notesMasters/notesMaster1.xml" Id="R859616e42a324ba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ba6c726621644ed" /><Relationship Type="http://schemas.openxmlformats.org/officeDocument/2006/relationships/notesMaster" Target="/ppt/notesMasters/notesMaster1.xml" Id="Rd7a3a907991446b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3567f0cbe664480" /><Relationship Type="http://schemas.openxmlformats.org/officeDocument/2006/relationships/notesMaster" Target="/ppt/notesMasters/notesMaster1.xml" Id="R67b7cde596324e6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7138358624e4688" /><Relationship Type="http://schemas.openxmlformats.org/officeDocument/2006/relationships/notesMaster" Target="/ppt/notesMasters/notesMaster1.xml" Id="R839ad71cec53482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d825f8fb0984e2d" /><Relationship Type="http://schemas.openxmlformats.org/officeDocument/2006/relationships/notesMaster" Target="/ppt/notesMasters/notesMaster1.xml" Id="Rf2f383e4db91469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24b9b7bc9a74774" /><Relationship Type="http://schemas.openxmlformats.org/officeDocument/2006/relationships/notesMaster" Target="/ppt/notesMasters/notesMaster1.xml" Id="R7ff89d532d804ff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fb1443d8a7f4c6e" /><Relationship Type="http://schemas.openxmlformats.org/officeDocument/2006/relationships/notesMaster" Target="/ppt/notesMasters/notesMaster1.xml" Id="R0a14e0de52614eb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6a0b917825540c0" /><Relationship Type="http://schemas.openxmlformats.org/officeDocument/2006/relationships/notesMaster" Target="/ppt/notesMasters/notesMaster1.xml" Id="Rb4167522174444a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a5fb4d5f1d04b8e" /><Relationship Type="http://schemas.openxmlformats.org/officeDocument/2006/relationships/notesMaster" Target="/ppt/notesMasters/notesMaster1.xml" Id="R4aff56b849084d6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dc02c91ff134ccb" /><Relationship Type="http://schemas.openxmlformats.org/officeDocument/2006/relationships/notesMaster" Target="/ppt/notesMasters/notesMaster1.xml" Id="R03a45c50d2ca46d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c236a2c85f14e81" /><Relationship Type="http://schemas.openxmlformats.org/officeDocument/2006/relationships/notesMaster" Target="/ppt/notesMasters/notesMaster1.xml" Id="Rec924cab3d614df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ea4d33c59f34522" /><Relationship Type="http://schemas.openxmlformats.org/officeDocument/2006/relationships/notesMaster" Target="/ppt/notesMasters/notesMaster1.xml" Id="R283d167acbaa4c0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1b0d39df4df42a9" /><Relationship Type="http://schemas.openxmlformats.org/officeDocument/2006/relationships/notesMaster" Target="/ppt/notesMasters/notesMaster1.xml" Id="Rd4cec0b951464c2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592739306c940a8" /><Relationship Type="http://schemas.openxmlformats.org/officeDocument/2006/relationships/notesMaster" Target="/ppt/notesMasters/notesMaster1.xml" Id="R8d6ee0c9cd5e48b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19875aab1904aad" /><Relationship Type="http://schemas.openxmlformats.org/officeDocument/2006/relationships/notesMaster" Target="/ppt/notesMasters/notesMaster1.xml" Id="Rb17bf1b030c1454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3a25c13ff164bbd" /><Relationship Type="http://schemas.openxmlformats.org/officeDocument/2006/relationships/notesMaster" Target="/ppt/notesMasters/notesMaster1.xml" Id="R03b445f0858a407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b9c257f995c49eb" /><Relationship Type="http://schemas.openxmlformats.org/officeDocument/2006/relationships/notesMaster" Target="/ppt/notesMasters/notesMaster1.xml" Id="Rba6b2672425d4dd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6b72486b7644f83" /><Relationship Type="http://schemas.openxmlformats.org/officeDocument/2006/relationships/notesMaster" Target="/ppt/notesMasters/notesMaster1.xml" Id="R0494e15991cf46e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5e7eed52e81427d" /><Relationship Type="http://schemas.openxmlformats.org/officeDocument/2006/relationships/notesMaster" Target="/ppt/notesMasters/notesMaster1.xml" Id="R94d6abf0824945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0–1 min. Apresentar o objetivo: preparar e executar um atendimento com a entidade e o valor corretos, reconhecendo quando deve intervir um responsável. Sessão sugerida de 90 minutos, para operadores, responsável da farmácia e técnico Cacimbo. Usar apenas exemplos fictícios e capturas. Não enviar pedidos nem emitir documentos reais durante os exercícios. As notas contêm as soluções, e os dois anexos são material de consulta fora dos 90 minutos.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Âmbito; capítulos 1 e 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1–3 min. Distribuir os participantes em pares. Nos casos, uma pessoa descreve a operação e a outra confere os valores; trocar papéis. Resultado esperado: cada pessoa explica entidade/documentos, calcula a parcela manual, interpreta uma aprovação parcial e reconhece um pedido incerto. A demonstração é feita por capturas; a homologação real requer um circuito próprio.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Como utilizar o manual; capítulos 1 e 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3–5 min. Pedir que cada participante identifique o seu papel. A mesma pessoa pode acumular funções, mas a confirmação dos dados deve continuar explícita. ADV/gestor do contrato fornece os acessos, prestador, local, seguradora, códigos de atos e resultados de homologação. Não inventar uma permissão denominada Comparticipações. Configurar ADV/entidades exige gestão de catálogo ou edição de artigos; Configuração POS exige gestão de catálogo.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5–8 min. A comparticipação representa responsabilidade de pagamento. O documento principal mantém o valor integral após descontos comerciais e os impostos. Não lançar a comparticipação como desconto para obter o mesmo líquido. Exemplo fictício: venda de 15 000 Kz, entidade assume 9 000 Kz e cliente paga 6 000 Kz. Perguntar: qual o total do documento principal? Resposta: 15 000 Kz.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1, 4 e 13.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8–10 min. A palavra Autorizar tem efeitos diferentes. Em manual, regista localmente o valor acordado; não comprova aprovação externa. Em ADV, solicita elegibilidade e utiliza montantes aprovados e validados. O método é configurado na entidade, e não escolhido para contornar uma falha de comunicação.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1, 3, 4 e 10.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10–13 min. Abrir no menu Comparticipação Cacimbo; janela Entidades de comparticipação. Alternativa: Configuração ADV / Farmácia, Configuração ADV, Entidades ERP. Escolher no Cacimbo associa um cliente ERP pagador real; nome e NIF são apresentados a partir do ERP. Novo perfil: ativo e API marcados por defeito; permitir neste posto desmarcado. Manual exige desmarcar API. API exige PayerCode. Guardar entidade é uma gravação distinta de Guardar na configuração ADV. F5 lista apenas entidades ativas e permitidas no posto.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2, 3 e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13–16 min. O técnico verifica a parametrização do ERP instalado; não pressupor um menu específico. Principal: HandlesParticipation e PaymentRequired verdadeiros. ParticipationDocumentTypeId deve ser exatamente o documento configurado na entidade. Entidade: conta corrente, sem liquidação imediata e permitido ao perfil. Referências internas úteis ao técnico: TrataComissao, TipoDocComissao, Conta, Diario, Conta_ID, ContaCorrente e LiquidacaoObrigatoria. Não editar diretamente a base de dados. Se a lista de documentos de pagamento ficar vazia, verificar a compatibilidade e as permissões.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2; capítulo 17, Documentos associados não coincidem.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16–20 min. Captura real do diálogo sem credenciais, usada para localizar campos. Configuração ADV / Farmácia abre Configuração ADV. Activar neste posto, ambiente, URL OAuth2 HTTPS fornecida, Provider ID, LocalCode, Client ID, Client Secret, método de autenticação, scope e tempo limite. Credenciais guardadas é apenas estado local: não é um teste de ligação. A janela pode ter outros campos abaixo, para serviços adicionais. Explicação técnica completa nos anexos e manual. Não expor segredos na formação.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5, 6, 7 e 15; captura artifacts/pharmacy-ui/farmacia-light-1920-adv-settings.png.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20–23 min. Abrir Ficha farmacêutica, separador DADOS FARMACÊUTICOS. Preencher Código do ato médico ADV com o código contratado e GRAVAR FICHA COMPLETA. Não é uma conversão automática do código interno ou código de barras; no pedido, o código admite até 12 caracteres. Todas as linhas ativas são enviadas e precisam da correspondência. A versão tem um código por artigo, não uma matriz por entidade/contrato/unidade. Se não existirem colunas próprias na DB, os campos farmacêuticos suplementares ficam na extensão local e não são propagados automaticamente a todos os postos.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8; captura artifacts/manual-comparticipacoes/dados-farmaceuticos.png.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23–24 min. Mostrar apenas onde estão cliente, linhas, estado da comparticipação e total do cliente. A imagem é uma pré-visualização com dados de exemplo e base desligada, não prova um atendimento autorizado. Apontar F2 cliente, F4 receita, F5 comparticipação, F10 detalhes, F11 múltiplos meios e F12 finalizar. As teclas são predefinições; usar botões equivalentes se houver personalização.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Âmbito; capítulos 9, 10, 11 e 13; captura artifacts/pharmacy-ui/farmacia-light-1920.png.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24–26 min. F2 identifica o cliente Cacimbo; é requisito do POS. F4 Consultar receita abre Receita e dispensa. Transcrever referência, cédula/código do prescritor, número de beneficiário, diagnóstico ICD-10 e data confirmada do diagnóstico ou do início dos sintomas. É necessário marcar a caixa da data, não apenas ver o dia atual. Não inventar diagnóstico nem datas. A UI trata um diagnóstico principal e o circuito saúde/FARMA. Artigos sujeitos a receita exigem referência e prescritor no fecho.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26–27 min. Confirmar a entidade manual. O valor inicial pode ser a totalidade da venda ou o montante anteriormente registado. O campo aceita valor em Kz com duas casas, maior que zero e até ao total. Não existe entrada de percentagem nem distribuição manual automática por linha. Autorizar cria registo local, estado Registado. Retirar manual remove a parcela local, mas não está disponível para contornar ADV ativa, pendente ou incerta.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27–28 min. Selecionar entidade API, conferir beneficiário e resumo dos dados F4. O montante manual fica desativado. Clicar Autorizar uma vez. O POS guarda a referência antes do envio. A resposta precisa de estado elegível e validações monetárias/de identificação; HTTP 2xx ou SUCCESS não chega. São conferidos, entre outros, códigos, sequência, quantidades e totais AOA. Não ensinar repetição automática.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10.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28–29 min. APPROVED e PARTIALLY_APPROVED só aplicam após validação integral da resposta e em produção. Montante é approvedAmount validado, não substituir pelos campos informativos paymentAmount ou memberShareAmount. REJECTED/CANCELLED não atribuem parcela. IN_PROGRESS/PENDING_INPUTS ficam pendentes e bloqueados; verificar externamente sem repetir. Uma falha após criação da referência pode deixar pedido por reconciliar. A autorização de testes não reduz pagamento real.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10; capítulo 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29–30 min. Cliente, beneficiário, receita/diagnóstico/datas, artigos, quantidades, preços, impostos, descontos, lotes ou correspondências alterados podem invalidar a autorização. F10 Ver detalhes permite Cancelar ADV quando existe código e pedido ativo/em análise ainda sem fecho fiscal. Cancelar no ambiente, prestador e local originais; escolher motivo e esperar confirmação. Se falha deixar incerteza, conservar estado e resolver externamente. Autorização de dia anterior não serve; suspender e recuperar não prolonga validade.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11.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30–32 min. Esta é a decisão central de controlo de duplicações. Timeout não significa que o pedido não chegou. Guardar referência, código ADV quando exista, ambiente, data/hora e mensagem. Um responsável confirma externamente que não existe autorização ativa, por ausência definitiva ou cancelamento confirmado. Só então Reconciliar: referência/comprovativo com pelo menos oito caracteres, declaração Não existe autorização activa para este atendimento e Registar verificação. A ferramenta regista a verificação externa; não consulta nem cancela a ADV, não importa montantes nem cria autorização. Se portal mostra aprovação ativa, resolver/cancelar a original com apoio ADV. Não usar manual para contornar.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12; capítulo 10, Decisão posterior no portal.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32–33 min. F12 Finalizar atendimento ou F11 Pagamento parcial / Múltiplos meios. A parcela Comparticipação · entidade entra automaticamente e não pode ser removida na janela de pagamento; corrigir pelo atendimento. Cliente deve ser o mesmo autorizado. O fluxo conserva documento principal integral, transferência técnica de crédito e responsabilidade em conta corrente da entidade, sem duplicar os artigos/stock. Documento Cacimbo emitido não é submissão ADV. Se houve emissão e falhou a gravação do dossier, conservar números e verificar antes de repetir para não duplicar. Depois do fecho, consultar Dossiers e histórico ADV, abrir o emitido e Serviços ADV.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13; capítulo 18.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33–34 min. Homologar os cenários de aprovação, parcial, rejeição, pendência, cancelamento, incerteza, alteração, teste bloqueado no pagamento real e documentos. Não provocar falhas em pedidos reais. Antes de mudar ambiente, resolver/cancelar testes usando ambiente, prestador e local originais. Produção exige acessos próprios, ambos os campos de credenciais substituídos e scope conferido; uma autorização de testes nunca se converte por mudar configuração.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14 e 15.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34–35 min. Limitação material do motor herdado: não suporta emissão de artigos com controlo de lote ou validade. F4 pode registar lote/validade, mas isso não implementa a seleção fiscal de stock por lote nem FEFO. Lote vencido registado bloqueia. Usar o fluxo de emissão por lote do ERP; não retirar controlo para ultrapassar. A UI também não importa decisões posteriores do portal. Serviços adicionais dependem de provisionamento e homologação posteriores; não prometer faturação automática à ADV nesta formação.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 9, Lotes; capítulos 17 e 18.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35–37 min. Terminar a demonstração pedindo a um operador que resuma como passa um pedido pendente ao responsável. Entregar empresa/posto, referência, código ADV quando disponível, ambiente, data/hora, estado/mensagem e documento se emitido. Não partilhar Client Secret ou tokens. Os dossiers clínicos JSON locais não são cifrados por DPAPI; credenciais são protegidas no contexto Windows. Conservar registos pendentes e usar acessos/backups autorizados. Definir na farmácia quem é o responsável ERP, quem contacta ADV e qual canal de apoio, sem inventar contactos.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11, 12, 15, 16 e 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37–45 min: 5 min em pares e 3 de correção. Ler o enunciado e pedir três valores e até quatro passos. Não mostrar as notas.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### Solução do exercício 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**Resposta:** parcela da entidade = 15 000,00 × 0,60 = **9 000,00 Kz**; cliente = **6 000,00 Kz**; documento principal = **15 000,00 Kz**.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Sequência esperada: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Em F5, confirmar a entidade correta e o método manual; o acordo aplica-se a todo o total deste caso.</a:t>
            </a:r>
          </a:p>
          <a:p xmlns:a="http://schemas.openxmlformats.org/drawingml/2006/main">
            <a:r>
              <a:t>2. Substituir o valor inicial integral por **9 000,00** em **Valor manual (Kz)** e clicar em **Autorizar**.</a:t>
            </a:r>
          </a:p>
          <a:p xmlns:a="http://schemas.openxmlformats.org/drawingml/2006/main">
            <a:r>
              <a:t>3. Conferir método **Manual**, estado **Registado**, parcela de 9 000,00 Kz e total do cliente de 6 000,00 Kz.</a:t>
            </a:r>
          </a:p>
          <a:p xmlns:a="http://schemas.openxmlformats.org/drawingml/2006/main">
            <a:r>
              <a:t>4. No pagamento, confirmar o documento compatível, a parcela automática da entidade e os meios do cliente apenas para os 6 000,00 Kz. Descrever o fecho; não emitir documentos durante este exercício.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**Comentário para a correção:** o campo recebe um montante em Kz. Não existe campo de percentagem nem distribuição automática manual por artigo. O valor inicial pode coincidir com o total da venda e exige atenção. A autorização manual é local; não prova consulta ou aprovação de uma seguradora. O exemplo só usa 60% sobre todo o total porque o enunciado o estabelece.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**Erro a evitar:** autorizar os 15 000,00 iniciais; escrever «60» como se fosse percentagem; aplicar um desconto comercial para obter o mesmo líquido; cobrar 15 000,00 ao cliente além da parcela da entidade.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**Critério — 5 pontos:** 1 por calcular 9 000,00; 1 por calcular 6 000,00; 1 por preservar documento integral de 15 000,00; 1 por identificar e corrigir o valor inicial em F5; 1 por conferir método, estado e pagamento do remanescente.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**Fonte:** capítulos 1, 4 e 13. Frases-chave do manual: fórmula do capítulo 1; «Atenção ao valor inicial» e «Exemplo de cálculo manual» no capítulo 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1, 4 e 13.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45–54 min: 6 min em pares e 3 de correção. Contexto simulado de produção: resposta PARTIALLY_APPROVED já validada, sem mensagem fatal; cliente e conteúdo não mudaram. Pedir completar remanescentes e justificar meios de pagamento.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### Solução do exercício 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| Linha | Total Cacimbo | Entidade | Cliente |</a:t>
            </a:r>
          </a:p>
          <a:p xmlns:a="http://schemas.openxmlformats.org/drawingml/2006/main">
            <a:r>
              <a:t>|---|---:|---:|---:|</a:t>
            </a:r>
          </a:p>
          <a:p xmlns:a="http://schemas.openxmlformats.org/drawingml/2006/main">
            <a:r>
              <a:t>| Artigo Formação A | 10 000,00 Kz | 6 000,00 Kz | 4 000,00 Kz |</a:t>
            </a:r>
          </a:p>
          <a:p xmlns:a="http://schemas.openxmlformats.org/drawingml/2006/main">
            <a:r>
              <a:t>| Artigo Formação B | 5 000,00 Kz | 0,00 Kz | 5 000,00 Kz |</a:t>
            </a:r>
          </a:p>
          <a:p xmlns:a="http://schemas.openxmlformats.org/drawingml/2006/main">
            <a:r>
              <a:t>| Total | **15 000,00 Kz** | **6 000,00 Kz** | **9 000,00 Kz** |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Uma divisão válida é 4 000,00 Kz num meio e 5 000,00 Kz noutro. Aceitar qualquer divisão de meios disponíveis cujo total seja 9 000,00 Kz. A parcela automática **Comparticipação · [nome da entidade]** corresponde aos 6 000,00 Kz da entidade. O documento principal conserva os 15 000,00 Kz; a comparticipação não é desconto comercial nem altera os impostos dos artigos.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**Comentário para a correção:** uma aprovação parcial não significa aplicar uma percentagem uniforme à venda inteira. Aqui a linha B tem aprovação zero. Usar os montantes aprovados e validados pelo POS, sem redistribuir a aprovação entre artigos nem substituir o cálculo pelo valor informativo de responsabilidade do beneficiário devolvido pela ADV. Um sucesso HTTP, isoladamente, não prova aprovação.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**Pergunta de aprofundamento, apenas oral:** «Se a quantidade da linha A mudar antes do pagamento, o que acontece?» Resposta: a autorização pode deixar de servir; tratar a anterior em F10, no mesmo ambiente, prestador e local, e autorizar o conteúdo atualizado. Não recalcular a aprovação manualmente.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**Erro a evitar:** aplicar 60% também à linha B; lançar 6 000,00 Kz como desconto; pedir ao cliente os 15 000,00 Kz; conservar a autorização depois de alterar o conteúdo abrangido.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**Critério — 5 pontos:** 1 por cada remanescente de linha; 1 por entidade 6 000,00 e cliente 9 000,00; 1 por dividir os meios apenas sobre 9 000,00; 1 por preservar o documento integral e distinguir a comparticipação do desconto.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**Fonte:** capítulos 1, 10 e 13; aprofundamento no capítulo 11, «Alterações que exigem nova verificação».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1, 10 e 13.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54–66 min: 7 min em pares e 5 de correção. Primeiro apresentar apenas o cenário do diapositivo. Depois dar oralmente a segunda informação: O responsável obteve confirmação definitiva de que foi cancelada e não existe autorização ativa. Comprovativo fictício FORM-2026-003. Pedir nova decisão preservando o primeiro registo.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### Solução do exercício 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**Primeiro momento:** manter o atendimento, consultar F10 e conservar a referência **FORM-ADV-003**. Não repetir o pedido, não passar para manual e não registar ausência de autorização enquanto o portal indicar uma autorização ativa. Envolver o responsável e confirmar externamente o resultado com a ADV. A versão 1.0.1 não importa essa aprovação do portal. O botão **Portal ADV** abre uma consulta quando a ligação está disponível.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Informação útil para o suporte: empresa/posto, utilizador, ambiente, prestador/local, data e hora da tentativa, referência do atendimento, código ADV quando disponível, estado/mensagem e comprovativo externo. Aceitar quaisquer três destes elementos, incluindo obrigatoriamente a referência do atendimento. Não pedir nem reproduzir segredos ou tokens.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**Segunda informação a entregar após a discussão inicial:** «O responsável obteve confirmação definitiva da ADV de que a autorização desta referência foi cancelada e não existe autorização ativa. O comprovativo fictício é FORM-2026-003.»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**Segundo momento:** um responsável autorizado pode usar **Reconciliar**, preencher **Referência / comprovativo da verificação** com o comprovativo recebido e marcar **Não existe autorização activa para este atendimento**. Em seguida, **Registar verificação**. A referência tem mais de oito caracteres; esse comprimento, por si só, não substitui evidência. O POS regista data/utilizador, marca cancelado e remove a parcela local. Um eventual novo pedido só será considerado depois de o estado anterior estar resolvido e os dados conferidos.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**Comentário para a correção:** a reconciliação regista a confirmação externa de ausência de autorização ativa. Não consulta o serviço, não cancela uma reserva externa, não importa aprovação e não atribui um valor. Se a segunda informação fosse «ainda em análise», o bloqueio seria mantido. Não usar a reconciliação de factura, que é outro procedimento.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**Erro a evitar:** concluir que timeout significa pedido não recebido; duplicar autorizações; usar manual com autorização externa ativa; marcar uma declaração falsa para desbloquear; inventar uma referência de verificação sem confirmação externa.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**Critério — 5 pontos:** 1 por conservar o atendimento e consultar F10; 1 por rejeitar repetição/manual enquanto incerto ou ativo; 1 por reconhecer que aprovação no portal não é importada; 1 por exigir confirmação externa definitiva de ausência de autorização ativa; 1 por descrever responsável autorizado, comprovativo e registo com o efeito local correto.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**Fonte:** capítulos 10, 11, 12 e 17; dados de suporte no capítulo 16; distinção da reconciliação de factura no capítulo 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10, 11, 12 e 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66–75 min: 6 min em pares e 3 de correção. A entidade e os dois documentos existem no ERP, estão ativos e permitidos ao perfil. Principal trata comparticipação e exige pagamento. Documentos 41 e 42 são de conta corrente, sem liquidação imediata. Objetivo é manual.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### Solução do exercício 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 três correções são: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Marcar **Permitir comparticipação neste posto**, conservando a entidade ativa. A existência no ERP e a ativação do perfil não substituem a permissão do posto.</a:t>
            </a:r>
          </a:p>
          <a:p xmlns:a="http://schemas.openxmlformats.org/drawingml/2006/main">
            <a:r>
              <a:t>2. Desmarcar **Elegibilidade através da API ADV**, porque o exercício requer o método manual. Nesse método não é obrigatório PayerCode nem são necessárias credenciais OAuth2. Não inventar PayerCode para tentar guardar uma configuração API que não corresponde ao objetivo.</a:t>
            </a:r>
          </a:p>
          <a:p xmlns:a="http://schemas.openxmlformats.org/drawingml/2006/main">
            <a:r>
              <a:t>3. Com o responsável ERP, confirmar que o documento da entidade corresponde ao identificador associado ao documento principal. Nas condições do enunciado, selecionar o documento **41** alinha a associação, desde que a escolha operacional seja confirmada. O documento 42 ser elegível isoladamente não o torna compatível com um principal associado ao 41.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Depois de **Guardar entidade**, num atendimento de demonstração com artigos, conferir que a entidade aparece em F5 e o método é manual. Aqui essa conferência é descrita sobre a captura, sem guardar ou emitir nada no sistema. O técnico/responsável ERP confirma documentos e permissões; o operador confere o resultado no atendimento.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**Comentário para a correção:** o documento principal tem de tratar comparticipação, exigir pagamento e apontar para o documento da entidade. Este último deve ser de conta corrente, sem liquidação imediata e permitido ao perfil. Não é suficiente escolher o primeiro documento que aparece. **Guardar entidade** e **Guardar** na configuração ADV são gravações distintas; este exercício não precisa de configuração ADV porque é manual.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**Erro a evitar:** tentar resolver apenas com credenciais; usar a seguradora como se fosse o beneficiário; escolher um documento sem conferir a associação; escrever ou alterar campos internos diretamente na base de dados.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**Critério — 5 pontos:** 1 por permissão do posto; 1 por método manual explícito; 1 por associação documental 41/41 confirmada com o responsável; 1 por explicar conta corrente sem liquidação imediata e documentos permitidos; 1 por conferir entidade e método em F5 após gravação, num circuito próprio quando se executar de facto.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**Fonte:** capítulos 2, 3, 4 e 16; distinção das gravações no capítulo 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2, 3, 4 e 16.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75–77 min. Avaliação individual: oito questões, dez minutos ao todo nos próximos quatro diapositivos. Um ponto por questão quando inclui todos os elementos essenciais.</a:t>
            </a:r>
          </a:p>
          <a:p xmlns:a="http://schemas.openxmlformats.org/drawingml/2006/main">
            <a:r>
              <a:t>| 1 | Introduzir 9 000,00 Kz; cliente paga 6 000,00 Kz; documento principal conserva 15 000,00 Kz. | Cap. 4, «Exemplo de cálculo manual»; cap. 1, fórmula; cap. 13, documentos. |</a:t>
            </a:r>
          </a:p>
          <a:p xmlns:a="http://schemas.openxmlformats.org/drawingml/2006/main">
            <a:r>
              <a:t>| 2 | Cliente paga 6 800,00 Kz: 8 000,00 + 2 000,00 − 3 200,00. Não introduzir como desconto comercial. | Cap. 10, «Montante a cobrar»; cap. 1; cap. 13. |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1, 4, 10 e 13.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77–80 min. Pedir letra e justificação curta.</a:t>
            </a:r>
          </a:p>
          <a:p xmlns:a="http://schemas.openxmlformats.org/drawingml/2006/main">
            <a:r>
              <a:t>| 3 | C. Consultar F10, preservar referência e confirmar externamente o resultado. | Cap. 12, «Procedimento para a elegibilidade»; cap. 17, «Por reconciliar na ADV». |</a:t>
            </a:r>
          </a:p>
          <a:p xmlns:a="http://schemas.openxmlformats.org/drawingml/2006/main">
            <a:r>
              <a:t>| 4 | A. Confirmar «Permitir comparticipação neste posto». Se persistir, conferir empresa e ativação. | Cap. 3, campo da permissão e «Para confirmar»; cap. 16, entidade ausente. |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3, 12 e 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80–82 min. Não se pretende memorizar campos internos; pretende-se identificar compatibilidade e impedir uso indevido de autorização de teste.</a:t>
            </a:r>
          </a:p>
          <a:p xmlns:a="http://schemas.openxmlformats.org/drawingml/2006/main">
            <a:r>
              <a:t>| 5 | Não. O documento da entidade deve coincidir com o identificador associado no principal, além das restantes condições; confirmar a associação com o responsável ERP. | Cap. 2, «Documento principal da venda» e «Documento da entidade»; cap. 17, «Documentos associados não coincidem». |</a:t>
            </a:r>
          </a:p>
          <a:p xmlns:a="http://schemas.openxmlformats.org/drawingml/2006/main">
            <a:r>
              <a:t>| 6 | Não. Uma autorização de testes não se converte mudando o ambiente. Cancelar o pedido autorizado no ambiente de testes, com o prestador/local originais, e resolver pendências antes da passagem para produção. Os acessos e a operação de produção têm de ser preparados próprios. | Cap. 14, «Condição para avançar»; cap. 15, «Passagem para produção»; cap. 17, «Autorizado em testes». |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2, 14, 15 e 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82–85 min. Pedir letra na questão 7 e percurso na 8.</a:t>
            </a:r>
          </a:p>
          <a:p xmlns:a="http://schemas.openxmlformats.org/drawingml/2006/main">
            <a:r>
              <a:t>| 7 | D. Resolver externamente; o POS não importa a aprovação. Reconciliar elegibilidade exige confirmação de que não há autorização ativa; não criar aprovação manual mantendo a externa ativa. | Cap. 10, «Decisão posterior no portal»; cap. 12, «Se a aprovação aparecer apenas no portal». |</a:t>
            </a:r>
          </a:p>
          <a:p xmlns:a="http://schemas.openxmlformats.org/drawingml/2006/main">
            <a:r>
              <a:t>| 8 | Não. O registo em F4 não implementa emissão fiscal por lote. Concluir o artigo sujeito a controlo pelo fluxo de emissão por lote do ERP, sem remover o controlo para ultrapassar o bloqueio. | Cap. 9, «Lotes»; cap. 17, «Artigo com controlo de lote ou validade». |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9, 10, 12 e 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85–90 min. Corrigir as oito perguntas com as respostas das notas anteriores. Critério pedagógico sugerido: pelo menos seis respostas corretas em oito, com nova demonstração das decisões críticas 3, 6, 7 e 8 se houver erro. Não é regra do software, certificação ADV nem autorização para operar. Repetir o caso com dúvida e associar o capítulo do manual. Combinar prática em circuito de teste com o responsável, sem operar produção nesta sessão. Confirmar nome/canal do responsável ERP e do apoio ADV. Os anexos seguintes são consulta para o técnico, fora dos 90 minutos.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14, 15, 16 e 20.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Anexo fora dos 90 minutos. URL OAuth2 vem do provisionamento e não deve ser substituída pelo endereço do portal ou gateway. Provider ID admite letras, números, hífen e underscore, até 250 caracteres. LocalCode formato AO seguido do NIF e hífen/local, máximo 30 caracteres. PayerCode é código de seguradora, não NIF, prestador ou beneficiário. Client ID/Secret vazios conservam cada valor anterior. Método default ClientSecretBasic, Post somente se exigido. Scope vazio usa o oficial do ambiente; scope personalizado não muda quando se troca ambiente. Timeout 5–120 segundos, default 30. Não existe botão de teste de ligação.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5, 6, 7 e 15.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Anexo fora dos 90 minutos. Homologação e validação documental devem ser registadas pelo responsável. Resolver todos os pedidos de teste no ambiente/prestador/local originais antes da mudança. Atualizar ambos os campos de credenciais; deixar em branco conserva os acessos anteriores, incluindo de teste. Conferir scope personalizado. Repetir verificação por empresa/posto/utilizador Windows. Credenciais DPAPI ligadas ao utilizador/empresa/máquina; copiar binário não as transporta. Guardar dossiers e ter backups com acesso restrito; não apagar JSON pendente. Facturação/serviços adicionais ADV só após provisionamento explícito e homologação; a emissão Cacimbo por si só não faz submissão.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Manual de configuração de comparticipações, Cacimbo POS Farmácia 1.0.1, edição 1, 10/09/2026. Ficheiro: C:\Users\carlo\Documents\ChatGPT\POS mini\output\pdf\Manual de configuracao de comparticipacoes POS Farmacia 1.0.1.pdf</a:t>
            </a:r>
          </a:p>
          <a:p xmlns:a="http://schemas.openxmlformats.org/drawingml/2006/main">
            <a:r>
              <a:t>Consultar: Capítulos 14, 15, 18 e 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a82124b6954be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c7128226954c52" /><Relationship Type="http://schemas.openxmlformats.org/officeDocument/2006/relationships/slideLayout" Target="/ppt/slideLayouts/slideLayout1.xml" Id="R3861fb41476443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61fb41476443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9c110e76284533" /><Relationship Type="http://schemas.openxmlformats.org/officeDocument/2006/relationships/image" Target="/ppt/media/image.png" Id="R0cdf9bea650b4541" /><Relationship Type="http://schemas.openxmlformats.org/officeDocument/2006/relationships/notesSlide" Target="/ppt/notesSlides/notesSlide1.xml" Id="R5b9e3cd8590445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b1dc859d734aa0" /><Relationship Type="http://schemas.openxmlformats.org/officeDocument/2006/relationships/notesSlide" Target="/ppt/notesSlides/notesSlide2.xml" Id="R971a771af5054b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9c3fef1de4d47" /><Relationship Type="http://schemas.openxmlformats.org/officeDocument/2006/relationships/notesSlide" Target="/ppt/notesSlides/notesSlide3.xml" Id="Rfd5484eb2dfa44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b1999576e24129" /><Relationship Type="http://schemas.openxmlformats.org/officeDocument/2006/relationships/notesSlide" Target="/ppt/notesSlides/notesSlide4.xml" Id="R8cc12e53d60547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b323805914e38" /><Relationship Type="http://schemas.openxmlformats.org/officeDocument/2006/relationships/notesSlide" Target="/ppt/notesSlides/notesSlide5.xml" Id="R91d6f4400eec40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5ac5d84014080" /><Relationship Type="http://schemas.openxmlformats.org/officeDocument/2006/relationships/notesSlide" Target="/ppt/notesSlides/notesSlide6.xml" Id="R53e0f6c96ed042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5b86d59c7d4509" /><Relationship Type="http://schemas.openxmlformats.org/officeDocument/2006/relationships/notesSlide" Target="/ppt/notesSlides/notesSlide7.xml" Id="R87921224f4234fb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51604a999429f" /><Relationship Type="http://schemas.openxmlformats.org/officeDocument/2006/relationships/image" Target="/ppt/media/image2.png" Id="R17e9bdbb9f154ef4" /><Relationship Type="http://schemas.openxmlformats.org/officeDocument/2006/relationships/notesSlide" Target="/ppt/notesSlides/notesSlide8.xml" Id="Rfe72c41f73b8417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65617098d04cce" /><Relationship Type="http://schemas.openxmlformats.org/officeDocument/2006/relationships/image" Target="/ppt/media/image3.png" Id="R0ac764d07cea4d99" /><Relationship Type="http://schemas.openxmlformats.org/officeDocument/2006/relationships/notesSlide" Target="/ppt/notesSlides/notesSlide9.xml" Id="Red4e530014f64d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547e74023c45e1" /><Relationship Type="http://schemas.openxmlformats.org/officeDocument/2006/relationships/image" Target="/ppt/media/image4.png" Id="R09528a450f9d4b00" /><Relationship Type="http://schemas.openxmlformats.org/officeDocument/2006/relationships/notesSlide" Target="/ppt/notesSlides/notesSlide10.xml" Id="R59fe95fd7584469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215f8b8344371" /><Relationship Type="http://schemas.openxmlformats.org/officeDocument/2006/relationships/notesSlide" Target="/ppt/notesSlides/notesSlide11.xml" Id="Ra260367f713c47d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aee4b659bc4e7f" /><Relationship Type="http://schemas.openxmlformats.org/officeDocument/2006/relationships/notesSlide" Target="/ppt/notesSlides/notesSlide12.xml" Id="R7cd2ae9447e649b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ee3f283c6426c" /><Relationship Type="http://schemas.openxmlformats.org/officeDocument/2006/relationships/notesSlide" Target="/ppt/notesSlides/notesSlide13.xml" Id="Rbe8403be038545c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712c3486e64cbf" /><Relationship Type="http://schemas.openxmlformats.org/officeDocument/2006/relationships/notesSlide" Target="/ppt/notesSlides/notesSlide14.xml" Id="Rcc7ed5943f2c4f4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236db348d34a34" /><Relationship Type="http://schemas.openxmlformats.org/officeDocument/2006/relationships/notesSlide" Target="/ppt/notesSlides/notesSlide15.xml" Id="R2f7932dd32324fa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52628ecfc84446" /><Relationship Type="http://schemas.openxmlformats.org/officeDocument/2006/relationships/notesSlide" Target="/ppt/notesSlides/notesSlide16.xml" Id="R3b196bbbe623415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63491ff2ee4694" /><Relationship Type="http://schemas.openxmlformats.org/officeDocument/2006/relationships/notesSlide" Target="/ppt/notesSlides/notesSlide17.xml" Id="R504d8bfde5a54cb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cb7bc1f3e74185" /><Relationship Type="http://schemas.openxmlformats.org/officeDocument/2006/relationships/notesSlide" Target="/ppt/notesSlides/notesSlide18.xml" Id="Rc30541b13a5b4ce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2189735f447da" /><Relationship Type="http://schemas.openxmlformats.org/officeDocument/2006/relationships/notesSlide" Target="/ppt/notesSlides/notesSlide19.xml" Id="R2a8522eb5ae0422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c77869b2b04f91" /><Relationship Type="http://schemas.openxmlformats.org/officeDocument/2006/relationships/notesSlide" Target="/ppt/notesSlides/notesSlide20.xml" Id="R238b0d2e04104ff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e5dc39ae245f4" /><Relationship Type="http://schemas.openxmlformats.org/officeDocument/2006/relationships/notesSlide" Target="/ppt/notesSlides/notesSlide21.xml" Id="Ra39d23f7c48b497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9c9d9b8da245d8" /><Relationship Type="http://schemas.openxmlformats.org/officeDocument/2006/relationships/notesSlide" Target="/ppt/notesSlides/notesSlide22.xml" Id="R947442c97b784a7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f64be37d4415a" /><Relationship Type="http://schemas.openxmlformats.org/officeDocument/2006/relationships/notesSlide" Target="/ppt/notesSlides/notesSlide23.xml" Id="Rf1089811d7024f5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300a2593b843b5" /><Relationship Type="http://schemas.openxmlformats.org/officeDocument/2006/relationships/notesSlide" Target="/ppt/notesSlides/notesSlide24.xml" Id="Raa006b7df44848b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474e6ac924cc4" /><Relationship Type="http://schemas.openxmlformats.org/officeDocument/2006/relationships/notesSlide" Target="/ppt/notesSlides/notesSlide25.xml" Id="Rff8f6fa1425a469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98aae497154605" /><Relationship Type="http://schemas.openxmlformats.org/officeDocument/2006/relationships/notesSlide" Target="/ppt/notesSlides/notesSlide26.xml" Id="R18f6c42579244f6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64663bad11477e" /><Relationship Type="http://schemas.openxmlformats.org/officeDocument/2006/relationships/notesSlide" Target="/ppt/notesSlides/notesSlide27.xml" Id="R30b300e664464b2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c778fa76374b8b" /><Relationship Type="http://schemas.openxmlformats.org/officeDocument/2006/relationships/notesSlide" Target="/ppt/notesSlides/notesSlide28.xml" Id="R8527538a3b6a444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e49ac40a1d437c" /><Relationship Type="http://schemas.openxmlformats.org/officeDocument/2006/relationships/notesSlide" Target="/ppt/notesSlides/notesSlide29.xml" Id="R1928af72d49346a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df63cc90f64031" /><Relationship Type="http://schemas.openxmlformats.org/officeDocument/2006/relationships/notesSlide" Target="/ppt/notesSlides/notesSlide30.xml" Id="Rd2e9718571544b0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761c2c11c84477" /><Relationship Type="http://schemas.openxmlformats.org/officeDocument/2006/relationships/notesSlide" Target="/ppt/notesSlides/notesSlide31.xml" Id="Re7678f05fcde47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xzpo4z-4vh79">
            <a:extLst xmlns:a="http://schemas.openxmlformats.org/drawingml/2006/main">
              <a:ext uri="{FF2B5EF4-FFF2-40B4-BE49-F238E27FC236}">
                <a16:creationId xmlns:a16="http://schemas.microsoft.com/office/drawing/2014/main" id="{C050DBFE-9CD0-4094-BF0C-24635A051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FORMAÇÃO DA EQUIPA</a:t>
            </a:r>
          </a:p>
        </p:txBody>
      </p:sp>
      <p:sp>
        <p:nvSpPr>
          <p:cNvPr id="2" name="text-xzpo4z-oo4az">
            <a:extLst xmlns:a="http://schemas.openxmlformats.org/drawingml/2006/main">
              <a:ext uri="{FF2B5EF4-FFF2-40B4-BE49-F238E27FC236}">
                <a16:creationId xmlns:a16="http://schemas.microsoft.com/office/drawing/2014/main" id="{FE81B2F4-7177-4A47-8B3A-A9726448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6667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Comparticipações</a:t>
            </a:r>
          </a:p>
          <a:p xmlns:a="http://schemas.openxmlformats.org/drawingml/2006/main">
            <a:pPr>
              <a:defRPr sz="420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no POS Farmácia</a:t>
            </a:r>
          </a:p>
        </p:txBody>
      </p:sp>
      <p:sp>
        <p:nvSpPr>
          <p:cNvPr id="3" name="text-xzpo4z-b90t0">
            <a:extLst xmlns:a="http://schemas.openxmlformats.org/drawingml/2006/main">
              <a:ext uri="{FF2B5EF4-FFF2-40B4-BE49-F238E27FC236}">
                <a16:creationId xmlns:a16="http://schemas.microsoft.com/office/drawing/2014/main" id="{0654C0A3-7109-41E3-A569-AC4759DE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xzpo4z-0ynvv">
            <a:extLst xmlns:a="http://schemas.openxmlformats.org/drawingml/2006/main">
              <a:ext uri="{FF2B5EF4-FFF2-40B4-BE49-F238E27FC236}">
                <a16:creationId xmlns:a16="http://schemas.microsoft.com/office/drawing/2014/main" id="{D16329B6-3795-4114-9F29-3830DB7B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text-xzpo4z-9zzmf">
            <a:extLst xmlns:a="http://schemas.openxmlformats.org/drawingml/2006/main">
              <a:ext uri="{FF2B5EF4-FFF2-40B4-BE49-F238E27FC236}">
                <a16:creationId xmlns:a16="http://schemas.microsoft.com/office/drawing/2014/main" id="{D8AC9505-596F-495E-882F-AD5523A1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71825"/>
            <a:ext cx="657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Configuração, atendimento</a:t>
            </a:r>
          </a:p>
          <a:p xmlns:a="http://schemas.openxmlformats.org/drawingml/2006/main">
            <a:pPr>
              <a:defRPr sz="255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e resolução de ocorrências</a:t>
            </a:r>
          </a:p>
        </p:txBody>
      </p:sp>
      <p:sp>
        <p:nvSpPr>
          <p:cNvPr id="6" name="text-xzpo4z-xpoil">
            <a:extLst xmlns:a="http://schemas.openxmlformats.org/drawingml/2006/main">
              <a:ext uri="{FF2B5EF4-FFF2-40B4-BE49-F238E27FC236}">
                <a16:creationId xmlns:a16="http://schemas.microsoft.com/office/drawing/2014/main" id="{FBF0FFC1-2CEE-4CD2-8F33-48DC327BF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29200"/>
            <a:ext cx="695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90 minutos  |  4 exercícios  |  8 perguntas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df9bea650b4541"/>
          <a:stretch xmlns:a="http://schemas.openxmlformats.org/drawingml/2006/main"/>
        </p:blipFill>
        <p:spPr>
          <a:xfrm xmlns:a="http://schemas.openxmlformats.org/drawingml/2006/main">
            <a:off x="7762875" y="1752600"/>
            <a:ext cx="3619500" cy="3619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419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lhxvjh-6bdp9">
            <a:extLst xmlns:a="http://schemas.openxmlformats.org/drawingml/2006/main">
              <a:ext uri="{FF2B5EF4-FFF2-40B4-BE49-F238E27FC236}">
                <a16:creationId xmlns:a16="http://schemas.microsoft.com/office/drawing/2014/main" id="{290B4493-0393-461F-81BE-C452F991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OBJETIVOS E ORGANIZAÇÃO</a:t>
            </a:r>
          </a:p>
        </p:txBody>
      </p:sp>
      <p:sp>
        <p:nvSpPr>
          <p:cNvPr id="2" name="text-lhxvjh-2olw4">
            <a:extLst xmlns:a="http://schemas.openxmlformats.org/drawingml/2006/main">
              <a:ext uri="{FF2B5EF4-FFF2-40B4-BE49-F238E27FC236}">
                <a16:creationId xmlns:a16="http://schemas.microsoft.com/office/drawing/2014/main" id="{BBA733AC-D294-4915-A9C2-44890B92B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Percurso da sessão</a:t>
            </a:r>
          </a:p>
        </p:txBody>
      </p:sp>
      <p:sp>
        <p:nvSpPr>
          <p:cNvPr id="3" name="text-lhxvjh-sksl0">
            <a:extLst xmlns:a="http://schemas.openxmlformats.org/drawingml/2006/main">
              <a:ext uri="{FF2B5EF4-FFF2-40B4-BE49-F238E27FC236}">
                <a16:creationId xmlns:a16="http://schemas.microsoft.com/office/drawing/2014/main" id="{3591BB0A-85A4-4CBA-9C04-6CD93923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lhxvjh-3uxxu">
            <a:extLst xmlns:a="http://schemas.openxmlformats.org/drawingml/2006/main">
              <a:ext uri="{FF2B5EF4-FFF2-40B4-BE49-F238E27FC236}">
                <a16:creationId xmlns:a16="http://schemas.microsoft.com/office/drawing/2014/main" id="{BD1F6DB3-A9B2-48B6-91A1-CB3FE53DE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981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33625"/>
                <a:gridCol w="8639175"/>
              </a:tblGrid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Tempo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Atividade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0–10 min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Responsabilidades e repartição do pagamento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10–23 min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Preparação da entidade e da integração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23–37 min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Atendimento e decisões do operador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37–75 min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Quatro exercícios em pares, com correção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75–90 min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Avaliação individual e revisão dirigida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2809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nl5psp-7j3vr">
            <a:extLst xmlns:a="http://schemas.openxmlformats.org/drawingml/2006/main">
              <a:ext uri="{FF2B5EF4-FFF2-40B4-BE49-F238E27FC236}">
                <a16:creationId xmlns:a16="http://schemas.microsoft.com/office/drawing/2014/main" id="{2DC04B11-03E1-4ED3-8E76-05584B8A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FUNDAMENTOS</a:t>
            </a:r>
          </a:p>
        </p:txBody>
      </p:sp>
      <p:sp>
        <p:nvSpPr>
          <p:cNvPr id="2" name="text-nl5psp-a3er0">
            <a:extLst xmlns:a="http://schemas.openxmlformats.org/drawingml/2006/main">
              <a:ext uri="{FF2B5EF4-FFF2-40B4-BE49-F238E27FC236}">
                <a16:creationId xmlns:a16="http://schemas.microsoft.com/office/drawing/2014/main" id="{52F1ADCF-CFDD-46DD-AD61-D7B012CB7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Responsabilidades da equipa</a:t>
            </a:r>
          </a:p>
        </p:txBody>
      </p:sp>
      <p:sp>
        <p:nvSpPr>
          <p:cNvPr id="3" name="text-nl5psp-pjfe8">
            <a:extLst xmlns:a="http://schemas.openxmlformats.org/drawingml/2006/main">
              <a:ext uri="{FF2B5EF4-FFF2-40B4-BE49-F238E27FC236}">
                <a16:creationId xmlns:a16="http://schemas.microsoft.com/office/drawing/2014/main" id="{06041BD7-A8A3-4EA5-95B4-6A641CF31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nl5psp-pp8j6">
            <a:extLst xmlns:a="http://schemas.openxmlformats.org/drawingml/2006/main">
              <a:ext uri="{FF2B5EF4-FFF2-40B4-BE49-F238E27FC236}">
                <a16:creationId xmlns:a16="http://schemas.microsoft.com/office/drawing/2014/main" id="{DA1D2EDE-F398-4631-B5DC-37D1DD8C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86125"/>
                <a:gridCol w="7686675"/>
              </a:tblGrid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Papel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Confirma antes de operar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Técnico Cacimbo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Empresa, permissões, documentos e conta corrente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Responsável da farmácia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Entidades, postos permitidos e códigos contratados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Operador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Cliente, beneficiário, receita, artigos e valores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ADV / gestor do contrato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Acessos por ambiente e dados do contrato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5519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eimukn-s75yp">
            <a:extLst xmlns:a="http://schemas.openxmlformats.org/drawingml/2006/main">
              <a:ext uri="{FF2B5EF4-FFF2-40B4-BE49-F238E27FC236}">
                <a16:creationId xmlns:a16="http://schemas.microsoft.com/office/drawing/2014/main" id="{DD843BCE-00E6-452B-A7A3-7E0DCD74E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FUNDAMENTOS</a:t>
            </a:r>
          </a:p>
        </p:txBody>
      </p:sp>
      <p:sp>
        <p:nvSpPr>
          <p:cNvPr id="2" name="text-eimukn-gjs2i">
            <a:extLst xmlns:a="http://schemas.openxmlformats.org/drawingml/2006/main">
              <a:ext uri="{FF2B5EF4-FFF2-40B4-BE49-F238E27FC236}">
                <a16:creationId xmlns:a16="http://schemas.microsoft.com/office/drawing/2014/main" id="{5657475A-0664-4B1D-AE2F-B488B667D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Quem paga cada parcela</a:t>
            </a:r>
          </a:p>
        </p:txBody>
      </p:sp>
      <p:sp>
        <p:nvSpPr>
          <p:cNvPr id="3" name="text-eimukn-ioj5i">
            <a:extLst xmlns:a="http://schemas.openxmlformats.org/drawingml/2006/main">
              <a:ext uri="{FF2B5EF4-FFF2-40B4-BE49-F238E27FC236}">
                <a16:creationId xmlns:a16="http://schemas.microsoft.com/office/drawing/2014/main" id="{8FFB698E-7BBF-44F0-9ACD-95D0D6D04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eimukn-kr3rq">
            <a:extLst xmlns:a="http://schemas.openxmlformats.org/drawingml/2006/main">
              <a:ext uri="{FF2B5EF4-FFF2-40B4-BE49-F238E27FC236}">
                <a16:creationId xmlns:a16="http://schemas.microsoft.com/office/drawing/2014/main" id="{2BE2B7DF-DBED-4936-9F75-7D99BCA04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text-eimukn-qnszb">
            <a:extLst xmlns:a="http://schemas.openxmlformats.org/drawingml/2006/main">
              <a:ext uri="{FF2B5EF4-FFF2-40B4-BE49-F238E27FC236}">
                <a16:creationId xmlns:a16="http://schemas.microsoft.com/office/drawing/2014/main" id="{5791D0F2-CB7A-4908-B799-5657D4DDF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24025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Total do cliente = total da venda − comparticipação válida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914650"/>
          <a:ext xmlns:a="http://schemas.openxmlformats.org/drawingml/2006/main" cx="10972800" cy="1447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95750"/>
                <a:gridCol w="3438525"/>
                <a:gridCol w="3438525"/>
              </a:tblGrid>
              <a:tr h="7239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3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Venda após descontos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3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Entidade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3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Cliente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239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3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15 000,00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3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9 000,00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3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6 000,00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-eimukn-xvx86">
            <a:extLst xmlns:a="http://schemas.openxmlformats.org/drawingml/2006/main">
              <a:ext uri="{FF2B5EF4-FFF2-40B4-BE49-F238E27FC236}">
                <a16:creationId xmlns:a16="http://schemas.microsoft.com/office/drawing/2014/main" id="{F68238CE-49EB-471F-9C94-EB1B5ECD6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O documento principal conserva 15 000,00 Kz e os impostos dos artigos.</a:t>
            </a:r>
          </a:p>
        </p:txBody>
      </p:sp>
      <p:sp>
        <p:nvSpPr>
          <p:cNvPr id="8" name="text-eimukn-mr2iu">
            <a:extLst xmlns:a="http://schemas.openxmlformats.org/drawingml/2006/main">
              <a:ext uri="{FF2B5EF4-FFF2-40B4-BE49-F238E27FC236}">
                <a16:creationId xmlns:a16="http://schemas.microsoft.com/office/drawing/2014/main" id="{1323A2FC-8439-4AAE-8C44-1114A002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Exemplo fictício para formação. A comparticipação é distinta do desconto comercial.</a:t>
            </a:r>
          </a:p>
        </p:txBody>
      </p:sp>
    </p:spTree>
    <p:extLst>
      <p:ext uri="{BB962C8B-B14F-4D97-AF65-F5344CB8AC3E}">
        <p14:creationId xmlns:p14="http://schemas.microsoft.com/office/powerpoint/2010/main" val="10864935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2zchxo-jvpnh">
            <a:extLst xmlns:a="http://schemas.openxmlformats.org/drawingml/2006/main">
              <a:ext uri="{FF2B5EF4-FFF2-40B4-BE49-F238E27FC236}">
                <a16:creationId xmlns:a16="http://schemas.microsoft.com/office/drawing/2014/main" id="{35F5DB01-6515-4697-A233-E7083200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FUNDAMENTOS</a:t>
            </a:r>
          </a:p>
        </p:txBody>
      </p:sp>
      <p:sp>
        <p:nvSpPr>
          <p:cNvPr id="2" name="text-2zchxo-ntndr">
            <a:extLst xmlns:a="http://schemas.openxmlformats.org/drawingml/2006/main">
              <a:ext uri="{FF2B5EF4-FFF2-40B4-BE49-F238E27FC236}">
                <a16:creationId xmlns:a16="http://schemas.microsoft.com/office/drawing/2014/main" id="{21B1CD38-985A-4DFA-ADF6-6D65B7B5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Manual e ADV</a:t>
            </a:r>
          </a:p>
        </p:txBody>
      </p:sp>
      <p:sp>
        <p:nvSpPr>
          <p:cNvPr id="3" name="text-2zchxo-2p8i6">
            <a:extLst xmlns:a="http://schemas.openxmlformats.org/drawingml/2006/main">
              <a:ext uri="{FF2B5EF4-FFF2-40B4-BE49-F238E27FC236}">
                <a16:creationId xmlns:a16="http://schemas.microsoft.com/office/drawing/2014/main" id="{71D9F9B1-ADDB-4259-9606-B9D84A7E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2zchxo-3t8zq">
            <a:extLst xmlns:a="http://schemas.openxmlformats.org/drawingml/2006/main">
              <a:ext uri="{FF2B5EF4-FFF2-40B4-BE49-F238E27FC236}">
                <a16:creationId xmlns:a16="http://schemas.microsoft.com/office/drawing/2014/main" id="{A59C269B-8129-4D90-BCB5-14C5D3A0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8957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095750"/>
                <a:gridCol w="4686300"/>
              </a:tblGrid>
              <a:tr h="7791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Aspeto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Manual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ADV por API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791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Montante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Introduzido em Kz pelo operador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Devolvido e validado pelo POS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91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Autorizar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Registo local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Pedido externo de elegibilidade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7791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Preparação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Entidade, posto e documentos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Preparação anterior + acessos, códigos e receita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91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Resultado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Manual / Registado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Depende do estado e da validação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07142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ciju4x-10bca">
            <a:extLst xmlns:a="http://schemas.openxmlformats.org/drawingml/2006/main">
              <a:ext uri="{FF2B5EF4-FFF2-40B4-BE49-F238E27FC236}">
                <a16:creationId xmlns:a16="http://schemas.microsoft.com/office/drawing/2014/main" id="{EBDC1D3E-7742-4DB1-A53C-0734AD34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PREPARAÇÃO</a:t>
            </a:r>
          </a:p>
        </p:txBody>
      </p:sp>
      <p:sp>
        <p:nvSpPr>
          <p:cNvPr id="2" name="text-ciju4x-o1b96">
            <a:extLst xmlns:a="http://schemas.openxmlformats.org/drawingml/2006/main">
              <a:ext uri="{FF2B5EF4-FFF2-40B4-BE49-F238E27FC236}">
                <a16:creationId xmlns:a16="http://schemas.microsoft.com/office/drawing/2014/main" id="{74DAA5A1-BB55-4BF1-82D0-AACBA05B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Entidade disponível no posto</a:t>
            </a:r>
          </a:p>
        </p:txBody>
      </p:sp>
      <p:sp>
        <p:nvSpPr>
          <p:cNvPr id="3" name="text-ciju4x-xg8sq">
            <a:extLst xmlns:a="http://schemas.openxmlformats.org/drawingml/2006/main">
              <a:ext uri="{FF2B5EF4-FFF2-40B4-BE49-F238E27FC236}">
                <a16:creationId xmlns:a16="http://schemas.microsoft.com/office/drawing/2014/main" id="{50B2DCC9-0749-4AF4-A4FC-250B4021B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ciju4x-mb7f8">
            <a:extLst xmlns:a="http://schemas.openxmlformats.org/drawingml/2006/main">
              <a:ext uri="{FF2B5EF4-FFF2-40B4-BE49-F238E27FC236}">
                <a16:creationId xmlns:a16="http://schemas.microsoft.com/office/drawing/2014/main" id="{B4D5D438-E10A-4857-B500-1966213F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text-ciju4x-ef39d">
            <a:extLst xmlns:a="http://schemas.openxmlformats.org/drawingml/2006/main">
              <a:ext uri="{FF2B5EF4-FFF2-40B4-BE49-F238E27FC236}">
                <a16:creationId xmlns:a16="http://schemas.microsoft.com/office/drawing/2014/main" id="{66106639-AABD-4D1B-B9C3-74F806B3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Comparticipação Cacimbo: abrir Entidades de comparticipação.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Escolher no Cacimbo: associar a entidade pagadora correta.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Confirmar Entidade activa e Permitir comparticipação neste posto.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Definir o método e conferir Documento da entidade; Guardar entidade.</a:t>
            </a:r>
          </a:p>
        </p:txBody>
      </p:sp>
      <p:sp>
        <p:nvSpPr>
          <p:cNvPr id="6" name="text-ciju4x-kuhwb">
            <a:extLst xmlns:a="http://schemas.openxmlformats.org/drawingml/2006/main">
              <a:ext uri="{FF2B5EF4-FFF2-40B4-BE49-F238E27FC236}">
                <a16:creationId xmlns:a16="http://schemas.microsoft.com/office/drawing/2014/main" id="{4B2DC2F6-6175-46A2-BC71-EF77BCDCC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Para manual: desmarcar Elegibilidade através da API ADV.</a:t>
            </a:r>
          </a:p>
        </p:txBody>
      </p:sp>
    </p:spTree>
    <p:extLst>
      <p:ext uri="{BB962C8B-B14F-4D97-AF65-F5344CB8AC3E}">
        <p14:creationId xmlns:p14="http://schemas.microsoft.com/office/powerpoint/2010/main" val="2178032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zoi1mf-82jt9">
            <a:extLst xmlns:a="http://schemas.openxmlformats.org/drawingml/2006/main">
              <a:ext uri="{FF2B5EF4-FFF2-40B4-BE49-F238E27FC236}">
                <a16:creationId xmlns:a16="http://schemas.microsoft.com/office/drawing/2014/main" id="{2C3610D3-2396-4CA9-848E-6D3DFD60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PREPARAÇÃO</a:t>
            </a:r>
          </a:p>
        </p:txBody>
      </p:sp>
      <p:sp>
        <p:nvSpPr>
          <p:cNvPr id="2" name="text-zoi1mf-m1bhy">
            <a:extLst xmlns:a="http://schemas.openxmlformats.org/drawingml/2006/main">
              <a:ext uri="{FF2B5EF4-FFF2-40B4-BE49-F238E27FC236}">
                <a16:creationId xmlns:a16="http://schemas.microsoft.com/office/drawing/2014/main" id="{4E346803-2004-47F5-B0BE-2C8BDEC2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Documentos que permitem o fecho</a:t>
            </a:r>
          </a:p>
        </p:txBody>
      </p:sp>
      <p:sp>
        <p:nvSpPr>
          <p:cNvPr id="3" name="text-zoi1mf-226uz">
            <a:extLst xmlns:a="http://schemas.openxmlformats.org/drawingml/2006/main">
              <a:ext uri="{FF2B5EF4-FFF2-40B4-BE49-F238E27FC236}">
                <a16:creationId xmlns:a16="http://schemas.microsoft.com/office/drawing/2014/main" id="{AA7F137B-9B64-4487-AB9D-180F1494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zoi1mf-1cvnr">
            <a:extLst xmlns:a="http://schemas.openxmlformats.org/drawingml/2006/main">
              <a:ext uri="{FF2B5EF4-FFF2-40B4-BE49-F238E27FC236}">
                <a16:creationId xmlns:a16="http://schemas.microsoft.com/office/drawing/2014/main" id="{ADA34A09-C277-436E-A56B-B2968E358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600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72009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Documento principal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Documento da entidade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2009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Trata comparticipação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Movimenta conta corrente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2009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Exige pagamento no POS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Sem liquidação imediata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72009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Associa o identificador do documento da entidade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Corresponde ao identificador associado no principal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2009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Permitido ao perfil do operador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Permitido ao perfil do operador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  <p:sp>
        <p:nvSpPr>
          <p:cNvPr id="6" name="text-zoi1mf-j4noj">
            <a:extLst xmlns:a="http://schemas.openxmlformats.org/drawingml/2006/main">
              <a:ext uri="{FF2B5EF4-FFF2-40B4-BE49-F238E27FC236}">
                <a16:creationId xmlns:a16="http://schemas.microsoft.com/office/drawing/2014/main" id="{5C16EC7A-2958-4493-AFE1-32BF3AB1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Conferir a associação com o responsável ERP; a primeira opção da lista pode não servir.</a:t>
            </a:r>
          </a:p>
        </p:txBody>
      </p:sp>
    </p:spTree>
    <p:extLst>
      <p:ext uri="{BB962C8B-B14F-4D97-AF65-F5344CB8AC3E}">
        <p14:creationId xmlns:p14="http://schemas.microsoft.com/office/powerpoint/2010/main" val="8475181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y93qgj-p9k7j">
            <a:extLst xmlns:a="http://schemas.openxmlformats.org/drawingml/2006/main">
              <a:ext uri="{FF2B5EF4-FFF2-40B4-BE49-F238E27FC236}">
                <a16:creationId xmlns:a16="http://schemas.microsoft.com/office/drawing/2014/main" id="{C1677CD8-B21F-447C-8BEA-3C52854CF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PREPARAÇÃO</a:t>
            </a:r>
          </a:p>
        </p:txBody>
      </p:sp>
      <p:sp>
        <p:nvSpPr>
          <p:cNvPr id="2" name="text-y93qgj-ow5hk">
            <a:extLst xmlns:a="http://schemas.openxmlformats.org/drawingml/2006/main">
              <a:ext uri="{FF2B5EF4-FFF2-40B4-BE49-F238E27FC236}">
                <a16:creationId xmlns:a16="http://schemas.microsoft.com/office/drawing/2014/main" id="{FB0A4637-9F6D-48B0-84AF-42987D830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Acessos ADV por ambiente</a:t>
            </a:r>
          </a:p>
        </p:txBody>
      </p:sp>
      <p:sp>
        <p:nvSpPr>
          <p:cNvPr id="3" name="text-y93qgj-5bpxv">
            <a:extLst xmlns:a="http://schemas.openxmlformats.org/drawingml/2006/main">
              <a:ext uri="{FF2B5EF4-FFF2-40B4-BE49-F238E27FC236}">
                <a16:creationId xmlns:a16="http://schemas.microsoft.com/office/drawing/2014/main" id="{44108AFF-8932-4F11-816B-44D168F5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y93qgj-3wvpu">
            <a:extLst xmlns:a="http://schemas.openxmlformats.org/drawingml/2006/main">
              <a:ext uri="{FF2B5EF4-FFF2-40B4-BE49-F238E27FC236}">
                <a16:creationId xmlns:a16="http://schemas.microsoft.com/office/drawing/2014/main" id="{22DE6DE6-C9C1-432B-9301-2ADB0D0F7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e9bdbb9f154ef4"/>
          <a:stretch xmlns:a="http://schemas.openxmlformats.org/drawingml/2006/main"/>
        </p:blipFill>
        <p:spPr>
          <a:xfrm xmlns:a="http://schemas.openxmlformats.org/drawingml/2006/main">
            <a:off x="634418" y="1619250"/>
            <a:ext cx="5255789" cy="4591050"/>
          </a:xfrm>
          <a:prstGeom xmlns:a="http://schemas.openxmlformats.org/drawingml/2006/main" prst="rect">
            <a:avLst/>
          </a:prstGeom>
        </p:spPr>
      </p:pic>
      <p:sp>
        <p:nvSpPr>
          <p:cNvPr id="6" name="text-y93qgj-ja3mb">
            <a:extLst xmlns:a="http://schemas.openxmlformats.org/drawingml/2006/main">
              <a:ext uri="{FF2B5EF4-FFF2-40B4-BE49-F238E27FC236}">
                <a16:creationId xmlns:a16="http://schemas.microsoft.com/office/drawing/2014/main" id="{56074245-BADF-406C-B869-6B1A62B8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1752600"/>
            <a:ext cx="5267325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Confirmar Testes ou Produção antes de configurar.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Usar os dados fornecidos pela ADV para esse ambiente.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Client ID e Client Secret vazios conservam os valores anteriores.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O estado Credenciais guardadas não prova ligação ao serviço.</a:t>
            </a:r>
          </a:p>
        </p:txBody>
      </p:sp>
    </p:spTree>
    <p:extLst>
      <p:ext uri="{BB962C8B-B14F-4D97-AF65-F5344CB8AC3E}">
        <p14:creationId xmlns:p14="http://schemas.microsoft.com/office/powerpoint/2010/main" val="4943553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xxpxx-g2jao">
            <a:extLst xmlns:a="http://schemas.openxmlformats.org/drawingml/2006/main">
              <a:ext uri="{FF2B5EF4-FFF2-40B4-BE49-F238E27FC236}">
                <a16:creationId xmlns:a16="http://schemas.microsoft.com/office/drawing/2014/main" id="{D052ACB1-B3BF-4BD0-98B3-6A4C6386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PREPARAÇÃO</a:t>
            </a:r>
          </a:p>
        </p:txBody>
      </p:sp>
      <p:sp>
        <p:nvSpPr>
          <p:cNvPr id="2" name="text-0xxpxx-qpyqy">
            <a:extLst xmlns:a="http://schemas.openxmlformats.org/drawingml/2006/main">
              <a:ext uri="{FF2B5EF4-FFF2-40B4-BE49-F238E27FC236}">
                <a16:creationId xmlns:a16="http://schemas.microsoft.com/office/drawing/2014/main" id="{D8139931-8B79-4619-B468-2198E00F1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Correspondência dos artigos</a:t>
            </a:r>
          </a:p>
        </p:txBody>
      </p:sp>
      <p:sp>
        <p:nvSpPr>
          <p:cNvPr id="3" name="text-0xxpxx-kbrub">
            <a:extLst xmlns:a="http://schemas.openxmlformats.org/drawingml/2006/main">
              <a:ext uri="{FF2B5EF4-FFF2-40B4-BE49-F238E27FC236}">
                <a16:creationId xmlns:a16="http://schemas.microsoft.com/office/drawing/2014/main" id="{CD598841-D7CE-4B09-A076-AF829CFEB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0xxpxx-mhzgb">
            <a:extLst xmlns:a="http://schemas.openxmlformats.org/drawingml/2006/main">
              <a:ext uri="{FF2B5EF4-FFF2-40B4-BE49-F238E27FC236}">
                <a16:creationId xmlns:a16="http://schemas.microsoft.com/office/drawing/2014/main" id="{5B306EEB-5490-45A5-9D25-F8FBE73BC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c764d07cea4d99"/>
          <a:stretch xmlns:a="http://schemas.openxmlformats.org/drawingml/2006/main"/>
        </p:blipFill>
        <p:spPr>
          <a:xfrm xmlns:a="http://schemas.openxmlformats.org/drawingml/2006/main">
            <a:off x="907902" y="1800225"/>
            <a:ext cx="5718472" cy="4162425"/>
          </a:xfrm>
          <a:prstGeom xmlns:a="http://schemas.openxmlformats.org/drawingml/2006/main" prst="rect">
            <a:avLst/>
          </a:prstGeom>
        </p:spPr>
      </p:pic>
      <p:sp>
        <p:nvSpPr>
          <p:cNvPr id="6" name="text-0xxpxx-446tt">
            <a:extLst xmlns:a="http://schemas.openxmlformats.org/drawingml/2006/main">
              <a:ext uri="{FF2B5EF4-FFF2-40B4-BE49-F238E27FC236}">
                <a16:creationId xmlns:a16="http://schemas.microsoft.com/office/drawing/2014/main" id="{C9666ED5-FB79-4616-97B1-23F71C2C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00250"/>
            <a:ext cx="426720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Ficha farmacêutica: abrir DADOS FARMACÊUTICOS.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Conferir Código do ato médico ADV com o contrato.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Mapear todos os artigos do atendimento e gravar a ficha.</a:t>
            </a:r>
          </a:p>
        </p:txBody>
      </p:sp>
    </p:spTree>
    <p:extLst>
      <p:ext uri="{BB962C8B-B14F-4D97-AF65-F5344CB8AC3E}">
        <p14:creationId xmlns:p14="http://schemas.microsoft.com/office/powerpoint/2010/main" val="18326881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dulayv-28itc">
            <a:extLst xmlns:a="http://schemas.openxmlformats.org/drawingml/2006/main">
              <a:ext uri="{FF2B5EF4-FFF2-40B4-BE49-F238E27FC236}">
                <a16:creationId xmlns:a16="http://schemas.microsoft.com/office/drawing/2014/main" id="{BC90C81D-08BE-43BF-B1C7-380A4A7A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dulayv-akla0">
            <a:extLst xmlns:a="http://schemas.openxmlformats.org/drawingml/2006/main">
              <a:ext uri="{FF2B5EF4-FFF2-40B4-BE49-F238E27FC236}">
                <a16:creationId xmlns:a16="http://schemas.microsoft.com/office/drawing/2014/main" id="{0B2AC34A-635E-4385-8825-241A79CB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O posto de atendimento</a:t>
            </a:r>
          </a:p>
        </p:txBody>
      </p:sp>
      <p:sp>
        <p:nvSpPr>
          <p:cNvPr id="3" name="text-dulayv-lxp3h">
            <a:extLst xmlns:a="http://schemas.openxmlformats.org/drawingml/2006/main">
              <a:ext uri="{FF2B5EF4-FFF2-40B4-BE49-F238E27FC236}">
                <a16:creationId xmlns:a16="http://schemas.microsoft.com/office/drawing/2014/main" id="{31448613-F78C-4A8A-82EF-45286A99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dulayv-vrk17">
            <a:extLst xmlns:a="http://schemas.openxmlformats.org/drawingml/2006/main">
              <a:ext uri="{FF2B5EF4-FFF2-40B4-BE49-F238E27FC236}">
                <a16:creationId xmlns:a16="http://schemas.microsoft.com/office/drawing/2014/main" id="{F2545F9F-B2C5-422C-A6BE-DF061F252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528a450f9d4b00"/>
          <a:stretch xmlns:a="http://schemas.openxmlformats.org/drawingml/2006/main"/>
        </p:blipFill>
        <p:spPr>
          <a:xfrm xmlns:a="http://schemas.openxmlformats.org/drawingml/2006/main">
            <a:off x="2023533" y="1590675"/>
            <a:ext cx="8144933" cy="4581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10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x6ktn2-4w5wg">
            <a:extLst xmlns:a="http://schemas.openxmlformats.org/drawingml/2006/main">
              <a:ext uri="{FF2B5EF4-FFF2-40B4-BE49-F238E27FC236}">
                <a16:creationId xmlns:a16="http://schemas.microsoft.com/office/drawing/2014/main" id="{45A92C46-E045-4A2D-ADDE-A74D9B719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x6ktn2-6hrb6">
            <a:extLst xmlns:a="http://schemas.openxmlformats.org/drawingml/2006/main">
              <a:ext uri="{FF2B5EF4-FFF2-40B4-BE49-F238E27FC236}">
                <a16:creationId xmlns:a16="http://schemas.microsoft.com/office/drawing/2014/main" id="{ABE80A6B-83CC-4BFA-B8D9-72BFAF41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Cliente e receita antes do pedido</a:t>
            </a:r>
          </a:p>
        </p:txBody>
      </p:sp>
      <p:sp>
        <p:nvSpPr>
          <p:cNvPr id="3" name="text-x6ktn2-4azf5">
            <a:extLst xmlns:a="http://schemas.openxmlformats.org/drawingml/2006/main">
              <a:ext uri="{FF2B5EF4-FFF2-40B4-BE49-F238E27FC236}">
                <a16:creationId xmlns:a16="http://schemas.microsoft.com/office/drawing/2014/main" id="{55A10DB1-102F-436E-B0F4-13F6E2F7D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x6ktn2-shzbi">
            <a:extLst xmlns:a="http://schemas.openxmlformats.org/drawingml/2006/main">
              <a:ext uri="{FF2B5EF4-FFF2-40B4-BE49-F238E27FC236}">
                <a16:creationId xmlns:a16="http://schemas.microsoft.com/office/drawing/2014/main" id="{D4C35D51-A79F-4E2F-9A93-2F9AB49E0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text-x6ktn2-5h82o">
            <a:extLst xmlns:a="http://schemas.openxmlformats.org/drawingml/2006/main">
              <a:ext uri="{FF2B5EF4-FFF2-40B4-BE49-F238E27FC236}">
                <a16:creationId xmlns:a16="http://schemas.microsoft.com/office/drawing/2014/main" id="{84F4BA35-5267-44FD-B710-530F2128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F2: selecionar e conferir o cliente Cacimbo.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F4: transcrever receita, prescritor e número de beneficiário.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ADV: indicar o diagnóstico ICD-10 e pelo menos uma data confirmada.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Conferir artigos, quantidades e preços antes de pedir autorização.</a:t>
            </a:r>
          </a:p>
        </p:txBody>
      </p:sp>
      <p:sp>
        <p:nvSpPr>
          <p:cNvPr id="6" name="text-x6ktn2-z5svh">
            <a:extLst xmlns:a="http://schemas.openxmlformats.org/drawingml/2006/main">
              <a:ext uri="{FF2B5EF4-FFF2-40B4-BE49-F238E27FC236}">
                <a16:creationId xmlns:a16="http://schemas.microsoft.com/office/drawing/2014/main" id="{845A36CB-8248-4F1F-A877-E390D2C0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A data deve estar selecionada no calendário; a data visível, só por si, não basta.</a:t>
            </a:r>
          </a:p>
        </p:txBody>
      </p:sp>
    </p:spTree>
    <p:extLst>
      <p:ext uri="{BB962C8B-B14F-4D97-AF65-F5344CB8AC3E}">
        <p14:creationId xmlns:p14="http://schemas.microsoft.com/office/powerpoint/2010/main" val="100964480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y5gjry-wtnv5">
            <a:extLst xmlns:a="http://schemas.openxmlformats.org/drawingml/2006/main">
              <a:ext uri="{FF2B5EF4-FFF2-40B4-BE49-F238E27FC236}">
                <a16:creationId xmlns:a16="http://schemas.microsoft.com/office/drawing/2014/main" id="{B02C217F-EB17-43F4-8BA4-4DC9E834A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y5gjry-4f7t8">
            <a:extLst xmlns:a="http://schemas.openxmlformats.org/drawingml/2006/main">
              <a:ext uri="{FF2B5EF4-FFF2-40B4-BE49-F238E27FC236}">
                <a16:creationId xmlns:a16="http://schemas.microsoft.com/office/drawing/2014/main" id="{3C032455-4479-4089-AE7E-27B6B1A5D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Montante manual em F5</a:t>
            </a:r>
          </a:p>
        </p:txBody>
      </p:sp>
      <p:sp>
        <p:nvSpPr>
          <p:cNvPr id="3" name="text-y5gjry-olci7">
            <a:extLst xmlns:a="http://schemas.openxmlformats.org/drawingml/2006/main">
              <a:ext uri="{FF2B5EF4-FFF2-40B4-BE49-F238E27FC236}">
                <a16:creationId xmlns:a16="http://schemas.microsoft.com/office/drawing/2014/main" id="{38EB48C0-843B-4CDD-84A0-F0F79371D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y5gjry-hvq7b">
            <a:extLst xmlns:a="http://schemas.openxmlformats.org/drawingml/2006/main">
              <a:ext uri="{FF2B5EF4-FFF2-40B4-BE49-F238E27FC236}">
                <a16:creationId xmlns:a16="http://schemas.microsoft.com/office/drawing/2014/main" id="{D553D701-1C2F-44C0-9C2E-633EC726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text-y5gjry-6kpis">
            <a:extLst xmlns:a="http://schemas.openxmlformats.org/drawingml/2006/main">
              <a:ext uri="{FF2B5EF4-FFF2-40B4-BE49-F238E27FC236}">
                <a16:creationId xmlns:a16="http://schemas.microsoft.com/office/drawing/2014/main" id="{95B63985-1B35-49F9-BAD9-AF75CCD37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Valor manual (Kz) recebe um montante, não uma percentagem.</a:t>
            </a:r>
          </a:p>
        </p:txBody>
      </p:sp>
      <p:sp>
        <p:nvSpPr>
          <p:cNvPr id="6" name="text-y5gjry-wu4rw">
            <a:extLst xmlns:a="http://schemas.openxmlformats.org/drawingml/2006/main">
              <a:ext uri="{FF2B5EF4-FFF2-40B4-BE49-F238E27FC236}">
                <a16:creationId xmlns:a16="http://schemas.microsoft.com/office/drawing/2014/main" id="{F7F942CB-9751-4A0A-933C-D5BB32B98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972800" cy="2457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Conferir o acordo e substituir o valor inicial quando necessário.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Autorizar e verificar Manual / Registado.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Confirmar a parcela da entidade e o remanescente do cliente.</a:t>
            </a:r>
          </a:p>
        </p:txBody>
      </p:sp>
      <p:sp>
        <p:nvSpPr>
          <p:cNvPr id="7" name="text-y5gjry-a4zxf">
            <a:extLst xmlns:a="http://schemas.openxmlformats.org/drawingml/2006/main">
              <a:ext uri="{FF2B5EF4-FFF2-40B4-BE49-F238E27FC236}">
                <a16:creationId xmlns:a16="http://schemas.microsoft.com/office/drawing/2014/main" id="{F674BB2E-7BC3-48D4-B5CE-FC07759A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O valor inicial pode corresponder à venda inteira.</a:t>
            </a:r>
          </a:p>
        </p:txBody>
      </p:sp>
    </p:spTree>
    <p:extLst>
      <p:ext uri="{BB962C8B-B14F-4D97-AF65-F5344CB8AC3E}">
        <p14:creationId xmlns:p14="http://schemas.microsoft.com/office/powerpoint/2010/main" val="99632119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29z6dq-gkgut">
            <a:extLst xmlns:a="http://schemas.openxmlformats.org/drawingml/2006/main">
              <a:ext uri="{FF2B5EF4-FFF2-40B4-BE49-F238E27FC236}">
                <a16:creationId xmlns:a16="http://schemas.microsoft.com/office/drawing/2014/main" id="{44E14C2E-8BA0-48AC-87FD-5CD5392E0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29z6dq-cla4x">
            <a:extLst xmlns:a="http://schemas.openxmlformats.org/drawingml/2006/main">
              <a:ext uri="{FF2B5EF4-FFF2-40B4-BE49-F238E27FC236}">
                <a16:creationId xmlns:a16="http://schemas.microsoft.com/office/drawing/2014/main" id="{4ACDF89B-9BDD-4815-934C-2F0F8F34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Pedido ADV em F5</a:t>
            </a:r>
          </a:p>
        </p:txBody>
      </p:sp>
      <p:sp>
        <p:nvSpPr>
          <p:cNvPr id="3" name="text-29z6dq-z2bwr">
            <a:extLst xmlns:a="http://schemas.openxmlformats.org/drawingml/2006/main">
              <a:ext uri="{FF2B5EF4-FFF2-40B4-BE49-F238E27FC236}">
                <a16:creationId xmlns:a16="http://schemas.microsoft.com/office/drawing/2014/main" id="{EEF6EFB2-14F1-42BA-91E9-64845032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29z6dq-hbffq">
            <a:extLst xmlns:a="http://schemas.openxmlformats.org/drawingml/2006/main">
              <a:ext uri="{FF2B5EF4-FFF2-40B4-BE49-F238E27FC236}">
                <a16:creationId xmlns:a16="http://schemas.microsoft.com/office/drawing/2014/main" id="{99907901-EF06-4B4D-BF1A-EC383213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text-29z6dq-46xu1">
            <a:extLst xmlns:a="http://schemas.openxmlformats.org/drawingml/2006/main">
              <a:ext uri="{FF2B5EF4-FFF2-40B4-BE49-F238E27FC236}">
                <a16:creationId xmlns:a16="http://schemas.microsoft.com/office/drawing/2014/main" id="{1577E781-C016-4ED0-B2F8-189E8EE11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Confirmar entidade, beneficiário e dados da receita.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Autorizar uma vez e aguardar o resultado.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Conferir o estado e o montante aplicado pelo POS.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Se o resultado for incerto, consultar F10 e conservar a referência.</a:t>
            </a:r>
          </a:p>
        </p:txBody>
      </p:sp>
      <p:sp>
        <p:nvSpPr>
          <p:cNvPr id="6" name="text-29z6dq-5s4b2">
            <a:extLst xmlns:a="http://schemas.openxmlformats.org/drawingml/2006/main">
              <a:ext uri="{FF2B5EF4-FFF2-40B4-BE49-F238E27FC236}">
                <a16:creationId xmlns:a16="http://schemas.microsoft.com/office/drawing/2014/main" id="{AFDA6EE6-858D-4002-B944-FCC72DF7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Uma resposta técnica com sucesso não equivale, por si só, a uma autorização.</a:t>
            </a:r>
          </a:p>
        </p:txBody>
      </p:sp>
    </p:spTree>
    <p:extLst>
      <p:ext uri="{BB962C8B-B14F-4D97-AF65-F5344CB8AC3E}">
        <p14:creationId xmlns:p14="http://schemas.microsoft.com/office/powerpoint/2010/main" val="214013782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iq9jjw-np1d3">
            <a:extLst xmlns:a="http://schemas.openxmlformats.org/drawingml/2006/main">
              <a:ext uri="{FF2B5EF4-FFF2-40B4-BE49-F238E27FC236}">
                <a16:creationId xmlns:a16="http://schemas.microsoft.com/office/drawing/2014/main" id="{B42D4791-ADD7-4DF5-8B1D-2A0AB42CB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iq9jjw-zcp3r">
            <a:extLst xmlns:a="http://schemas.openxmlformats.org/drawingml/2006/main">
              <a:ext uri="{FF2B5EF4-FFF2-40B4-BE49-F238E27FC236}">
                <a16:creationId xmlns:a16="http://schemas.microsoft.com/office/drawing/2014/main" id="{871DE7E2-7D99-449D-ADF8-6265443ED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Estados e decisão do operador</a:t>
            </a:r>
          </a:p>
        </p:txBody>
      </p:sp>
      <p:sp>
        <p:nvSpPr>
          <p:cNvPr id="3" name="text-iq9jjw-a3eb0">
            <a:extLst xmlns:a="http://schemas.openxmlformats.org/drawingml/2006/main">
              <a:ext uri="{FF2B5EF4-FFF2-40B4-BE49-F238E27FC236}">
                <a16:creationId xmlns:a16="http://schemas.microsoft.com/office/drawing/2014/main" id="{4E183E33-10FC-4331-BD8F-711412B7F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iq9jjw-unc9n">
            <a:extLst xmlns:a="http://schemas.openxmlformats.org/drawingml/2006/main">
              <a:ext uri="{FF2B5EF4-FFF2-40B4-BE49-F238E27FC236}">
                <a16:creationId xmlns:a16="http://schemas.microsoft.com/office/drawing/2014/main" id="{107D6AA0-2497-4475-AABB-EBA6F8FA6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019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91000"/>
                <a:gridCol w="6781800"/>
              </a:tblGrid>
              <a:tr h="669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Resultado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Conduta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669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Aprovado / parcialmente aprovado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Conferir valores e validade para o atendimento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9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Rejeitado / cancelado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Sem parcela aprovada; rever a situação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669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Em análise / dados pendentes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Manter o pedido e confirmar o resultado externo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9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Por reconciliar na ADV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Preservar referência; intervir com o responsável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669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Autorizado em testes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Apenas homologação; não liquidar venda real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52199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vm8bud-zs9zp">
            <a:extLst xmlns:a="http://schemas.openxmlformats.org/drawingml/2006/main">
              <a:ext uri="{FF2B5EF4-FFF2-40B4-BE49-F238E27FC236}">
                <a16:creationId xmlns:a16="http://schemas.microsoft.com/office/drawing/2014/main" id="{D56E707E-B6A1-4727-A120-B7E6F6CA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vm8bud-t8690">
            <a:extLst xmlns:a="http://schemas.openxmlformats.org/drawingml/2006/main">
              <a:ext uri="{FF2B5EF4-FFF2-40B4-BE49-F238E27FC236}">
                <a16:creationId xmlns:a16="http://schemas.microsoft.com/office/drawing/2014/main" id="{96368BEF-97FB-47DE-905B-1E761021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Alterações após autorização</a:t>
            </a:r>
          </a:p>
        </p:txBody>
      </p:sp>
      <p:sp>
        <p:nvSpPr>
          <p:cNvPr id="3" name="text-vm8bud-qmgfi">
            <a:extLst xmlns:a="http://schemas.openxmlformats.org/drawingml/2006/main">
              <a:ext uri="{FF2B5EF4-FFF2-40B4-BE49-F238E27FC236}">
                <a16:creationId xmlns:a16="http://schemas.microsoft.com/office/drawing/2014/main" id="{3D382C95-D715-4C07-B2BD-FB7A81D0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vm8bud-e98k8">
            <a:extLst xmlns:a="http://schemas.openxmlformats.org/drawingml/2006/main">
              <a:ext uri="{FF2B5EF4-FFF2-40B4-BE49-F238E27FC236}">
                <a16:creationId xmlns:a16="http://schemas.microsoft.com/office/drawing/2014/main" id="{221E4B88-E8B6-41E3-A8CB-521093D5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text-vm8bud-m20qp">
            <a:extLst xmlns:a="http://schemas.openxmlformats.org/drawingml/2006/main">
              <a:ext uri="{FF2B5EF4-FFF2-40B4-BE49-F238E27FC236}">
                <a16:creationId xmlns:a16="http://schemas.microsoft.com/office/drawing/2014/main" id="{7455D217-5F4C-4028-8B7F-EE1C655A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Uma alteração do atendimento pode exigir nova autorização.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F10: consultar o dossier e tratar a autorização anterior.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Cancelar ADV no ambiente, prestador e local originais; aguardar confirmação.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Depois, conferir o atendimento atualizado e autorizar novamente.</a:t>
            </a:r>
          </a:p>
        </p:txBody>
      </p:sp>
      <p:sp>
        <p:nvSpPr>
          <p:cNvPr id="6" name="text-vm8bud-6ytbs">
            <a:extLst xmlns:a="http://schemas.openxmlformats.org/drawingml/2006/main">
              <a:ext uri="{FF2B5EF4-FFF2-40B4-BE49-F238E27FC236}">
                <a16:creationId xmlns:a16="http://schemas.microsoft.com/office/drawing/2014/main" id="{C7C53B61-75F0-4174-A394-66BAAC46A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Suspender e recuperar não prolonga a validade da autorização.</a:t>
            </a:r>
          </a:p>
        </p:txBody>
      </p:sp>
    </p:spTree>
    <p:extLst>
      <p:ext uri="{BB962C8B-B14F-4D97-AF65-F5344CB8AC3E}">
        <p14:creationId xmlns:p14="http://schemas.microsoft.com/office/powerpoint/2010/main" val="31521452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9uj1vq-g10ds">
            <a:extLst xmlns:a="http://schemas.openxmlformats.org/drawingml/2006/main">
              <a:ext uri="{FF2B5EF4-FFF2-40B4-BE49-F238E27FC236}">
                <a16:creationId xmlns:a16="http://schemas.microsoft.com/office/drawing/2014/main" id="{C9826B46-9E58-46EA-B1FB-408BC8CD4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9uj1vq-yq6xu">
            <a:extLst xmlns:a="http://schemas.openxmlformats.org/drawingml/2006/main">
              <a:ext uri="{FF2B5EF4-FFF2-40B4-BE49-F238E27FC236}">
                <a16:creationId xmlns:a16="http://schemas.microsoft.com/office/drawing/2014/main" id="{DE9B3F26-9449-4BAA-8650-383DE474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Pedido por reconciliar</a:t>
            </a:r>
          </a:p>
        </p:txBody>
      </p:sp>
      <p:sp>
        <p:nvSpPr>
          <p:cNvPr id="3" name="text-9uj1vq-n2r65">
            <a:extLst xmlns:a="http://schemas.openxmlformats.org/drawingml/2006/main">
              <a:ext uri="{FF2B5EF4-FFF2-40B4-BE49-F238E27FC236}">
                <a16:creationId xmlns:a16="http://schemas.microsoft.com/office/drawing/2014/main" id="{E2312B89-D794-4281-B1B7-D121A693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9uj1vq-lg733">
            <a:extLst xmlns:a="http://schemas.openxmlformats.org/drawingml/2006/main">
              <a:ext uri="{FF2B5EF4-FFF2-40B4-BE49-F238E27FC236}">
                <a16:creationId xmlns:a16="http://schemas.microsoft.com/office/drawing/2014/main" id="{DC5E7E42-6C46-4F49-82CC-BCF145ED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text-9uj1vq-we738">
            <a:extLst xmlns:a="http://schemas.openxmlformats.org/drawingml/2006/main">
              <a:ext uri="{FF2B5EF4-FFF2-40B4-BE49-F238E27FC236}">
                <a16:creationId xmlns:a16="http://schemas.microsoft.com/office/drawing/2014/main" id="{6A2C1F32-4874-4FC1-94E3-C62F9022C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F10: conservar a referência e consultar o estado do dossier.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Responsável: confirmar externamente o resultado com a ADV.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Reconciliar apenas com prova de que não existe autorização ativa.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Aprovação apenas no portal exige resolução com a ADV.</a:t>
            </a:r>
          </a:p>
        </p:txBody>
      </p:sp>
      <p:sp>
        <p:nvSpPr>
          <p:cNvPr id="6" name="text-9uj1vq-rog8h">
            <a:extLst xmlns:a="http://schemas.openxmlformats.org/drawingml/2006/main">
              <a:ext uri="{FF2B5EF4-FFF2-40B4-BE49-F238E27FC236}">
                <a16:creationId xmlns:a16="http://schemas.microsoft.com/office/drawing/2014/main" id="{CE384C75-2BF4-4A8A-B1A9-27837C21E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Reconciliar regista uma verificação. Não importa uma aprovação nem cancela um pedido externo.</a:t>
            </a:r>
          </a:p>
        </p:txBody>
      </p:sp>
    </p:spTree>
    <p:extLst>
      <p:ext uri="{BB962C8B-B14F-4D97-AF65-F5344CB8AC3E}">
        <p14:creationId xmlns:p14="http://schemas.microsoft.com/office/powerpoint/2010/main" val="108692586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x6unbm-brakr">
            <a:extLst xmlns:a="http://schemas.openxmlformats.org/drawingml/2006/main">
              <a:ext uri="{FF2B5EF4-FFF2-40B4-BE49-F238E27FC236}">
                <a16:creationId xmlns:a16="http://schemas.microsoft.com/office/drawing/2014/main" id="{D147D776-8722-4C5C-889D-4D2E41DDF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x6unbm-8bzxa">
            <a:extLst xmlns:a="http://schemas.openxmlformats.org/drawingml/2006/main">
              <a:ext uri="{FF2B5EF4-FFF2-40B4-BE49-F238E27FC236}">
                <a16:creationId xmlns:a16="http://schemas.microsoft.com/office/drawing/2014/main" id="{4EE77320-669C-4547-9698-2D89BDD82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Pagamento e documentos Cacimbo</a:t>
            </a:r>
          </a:p>
        </p:txBody>
      </p:sp>
      <p:sp>
        <p:nvSpPr>
          <p:cNvPr id="3" name="text-x6unbm-thq93">
            <a:extLst xmlns:a="http://schemas.openxmlformats.org/drawingml/2006/main">
              <a:ext uri="{FF2B5EF4-FFF2-40B4-BE49-F238E27FC236}">
                <a16:creationId xmlns:a16="http://schemas.microsoft.com/office/drawing/2014/main" id="{BBC8D746-2C7F-4FB3-A0DF-C47E71C7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x6unbm-7yta0">
            <a:extLst xmlns:a="http://schemas.openxmlformats.org/drawingml/2006/main">
              <a:ext uri="{FF2B5EF4-FFF2-40B4-BE49-F238E27FC236}">
                <a16:creationId xmlns:a16="http://schemas.microsoft.com/office/drawing/2014/main" id="{8991B0BA-7A67-4FE6-A129-10E03B8E4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text-x6unbm-tq0jx">
            <a:extLst xmlns:a="http://schemas.openxmlformats.org/drawingml/2006/main">
              <a:ext uri="{FF2B5EF4-FFF2-40B4-BE49-F238E27FC236}">
                <a16:creationId xmlns:a16="http://schemas.microsoft.com/office/drawing/2014/main" id="{02BA911F-7E25-494A-BD3A-64EF198EB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Conferir o documento compatível e o cliente autorizado.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Verificar a parcela automática Comparticipação · [entidade].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Distribuir pelos meios do cliente apenas o remanescente.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Guardar os números dos documentos emitidos.</a:t>
            </a:r>
          </a:p>
        </p:txBody>
      </p:sp>
      <p:sp>
        <p:nvSpPr>
          <p:cNvPr id="6" name="text-x6unbm-1hfxa">
            <a:extLst xmlns:a="http://schemas.openxmlformats.org/drawingml/2006/main">
              <a:ext uri="{FF2B5EF4-FFF2-40B4-BE49-F238E27FC236}">
                <a16:creationId xmlns:a16="http://schemas.microsoft.com/office/drawing/2014/main" id="{F0FF1CB0-2DFA-4CFA-AB2B-B38B0B1B6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Documento Cacimbo emitido não significa documento submetido à ADV.</a:t>
            </a:r>
          </a:p>
        </p:txBody>
      </p:sp>
    </p:spTree>
    <p:extLst>
      <p:ext uri="{BB962C8B-B14F-4D97-AF65-F5344CB8AC3E}">
        <p14:creationId xmlns:p14="http://schemas.microsoft.com/office/powerpoint/2010/main" val="127538680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4521gb-e3su3">
            <a:extLst xmlns:a="http://schemas.openxmlformats.org/drawingml/2006/main">
              <a:ext uri="{FF2B5EF4-FFF2-40B4-BE49-F238E27FC236}">
                <a16:creationId xmlns:a16="http://schemas.microsoft.com/office/drawing/2014/main" id="{4FB92017-E0DA-4B94-A5A0-FAE2063C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4521gb-43tu4">
            <a:extLst xmlns:a="http://schemas.openxmlformats.org/drawingml/2006/main">
              <a:ext uri="{FF2B5EF4-FFF2-40B4-BE49-F238E27FC236}">
                <a16:creationId xmlns:a16="http://schemas.microsoft.com/office/drawing/2014/main" id="{01DC33C1-806B-4327-A13A-C4793978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Testes e entrada em produção</a:t>
            </a:r>
          </a:p>
        </p:txBody>
      </p:sp>
      <p:sp>
        <p:nvSpPr>
          <p:cNvPr id="3" name="text-4521gb-rucbw">
            <a:extLst xmlns:a="http://schemas.openxmlformats.org/drawingml/2006/main">
              <a:ext uri="{FF2B5EF4-FFF2-40B4-BE49-F238E27FC236}">
                <a16:creationId xmlns:a16="http://schemas.microsoft.com/office/drawing/2014/main" id="{9C1DBE6D-2E2F-4AFC-8788-35462D43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4521gb-4vwib">
            <a:extLst xmlns:a="http://schemas.openxmlformats.org/drawingml/2006/main">
              <a:ext uri="{FF2B5EF4-FFF2-40B4-BE49-F238E27FC236}">
                <a16:creationId xmlns:a16="http://schemas.microsoft.com/office/drawing/2014/main" id="{1ED77600-B313-46CE-A3A8-0EC9D46AE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0384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75961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Testes / homologação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Produção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5961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Dados e circuito autorizados para ensaio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Dados e acessos próprios do contrato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5961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Verificar estados, montantes e documentos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Operar apenas após validação do posto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75961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Resolver pedidos no ambiente original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Criar autorizações válidas de produção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-4521gb-utb65">
            <a:extLst xmlns:a="http://schemas.openxmlformats.org/drawingml/2006/main">
              <a:ext uri="{FF2B5EF4-FFF2-40B4-BE49-F238E27FC236}">
                <a16:creationId xmlns:a16="http://schemas.microsoft.com/office/drawing/2014/main" id="{E788E78A-A1B9-4817-9220-7207C1A7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Uma autorização de testes nunca se converte numa autorização de produção.</a:t>
            </a:r>
          </a:p>
        </p:txBody>
      </p:sp>
    </p:spTree>
    <p:extLst>
      <p:ext uri="{BB962C8B-B14F-4D97-AF65-F5344CB8AC3E}">
        <p14:creationId xmlns:p14="http://schemas.microsoft.com/office/powerpoint/2010/main" val="61905115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tkpzzy-35x59">
            <a:extLst xmlns:a="http://schemas.openxmlformats.org/drawingml/2006/main">
              <a:ext uri="{FF2B5EF4-FFF2-40B4-BE49-F238E27FC236}">
                <a16:creationId xmlns:a16="http://schemas.microsoft.com/office/drawing/2014/main" id="{01A04CE5-F222-42A7-8161-2DFEEE08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tkpzzy-eagbv">
            <a:extLst xmlns:a="http://schemas.openxmlformats.org/drawingml/2006/main">
              <a:ext uri="{FF2B5EF4-FFF2-40B4-BE49-F238E27FC236}">
                <a16:creationId xmlns:a16="http://schemas.microsoft.com/office/drawing/2014/main" id="{55A74C58-043A-4E8D-B349-9C7B2E46B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Lotes e limites da versão</a:t>
            </a:r>
          </a:p>
        </p:txBody>
      </p:sp>
      <p:sp>
        <p:nvSpPr>
          <p:cNvPr id="3" name="text-tkpzzy-4kikq">
            <a:extLst xmlns:a="http://schemas.openxmlformats.org/drawingml/2006/main">
              <a:ext uri="{FF2B5EF4-FFF2-40B4-BE49-F238E27FC236}">
                <a16:creationId xmlns:a16="http://schemas.microsoft.com/office/drawing/2014/main" id="{9D8A840D-507F-4E8D-8AFD-3A00AACE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tkpzzy-fsck7">
            <a:extLst xmlns:a="http://schemas.openxmlformats.org/drawingml/2006/main">
              <a:ext uri="{FF2B5EF4-FFF2-40B4-BE49-F238E27FC236}">
                <a16:creationId xmlns:a16="http://schemas.microsoft.com/office/drawing/2014/main" id="{B7B47212-E05F-4F67-BC35-D12DE92F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text-tkpzzy-l1vld">
            <a:extLst xmlns:a="http://schemas.openxmlformats.org/drawingml/2006/main">
              <a:ext uri="{FF2B5EF4-FFF2-40B4-BE49-F238E27FC236}">
                <a16:creationId xmlns:a16="http://schemas.microsoft.com/office/drawing/2014/main" id="{9F939B2D-1DA2-4834-875F-15E278A8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Artigo com controlo de lote ou validade: concluir no fluxo apropriado do ERP.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O lote registado em F4 não substitui a emissão por lote.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Uma decisão posterior no portal não é importada automaticamente.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Serviços ADV adicionais exigem configuração e homologação próprias.</a:t>
            </a:r>
          </a:p>
        </p:txBody>
      </p:sp>
      <p:sp>
        <p:nvSpPr>
          <p:cNvPr id="6" name="text-tkpzzy-ebfew">
            <a:extLst xmlns:a="http://schemas.openxmlformats.org/drawingml/2006/main">
              <a:ext uri="{FF2B5EF4-FFF2-40B4-BE49-F238E27FC236}">
                <a16:creationId xmlns:a16="http://schemas.microsoft.com/office/drawing/2014/main" id="{3700AB0C-7721-4525-B32A-52B30D03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Âmbito desta formação: comportamento disponível no POS Farmácia 1.0.1.</a:t>
            </a:r>
          </a:p>
        </p:txBody>
      </p:sp>
    </p:spTree>
    <p:extLst>
      <p:ext uri="{BB962C8B-B14F-4D97-AF65-F5344CB8AC3E}">
        <p14:creationId xmlns:p14="http://schemas.microsoft.com/office/powerpoint/2010/main" val="9302757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cuvhq6-r1yu4">
            <a:extLst xmlns:a="http://schemas.openxmlformats.org/drawingml/2006/main">
              <a:ext uri="{FF2B5EF4-FFF2-40B4-BE49-F238E27FC236}">
                <a16:creationId xmlns:a16="http://schemas.microsoft.com/office/drawing/2014/main" id="{3A3369A4-3F34-4001-9D5A-26D3AC2C9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OPERAÇÃO</a:t>
            </a:r>
          </a:p>
        </p:txBody>
      </p:sp>
      <p:sp>
        <p:nvSpPr>
          <p:cNvPr id="2" name="text-cuvhq6-4krhn">
            <a:extLst xmlns:a="http://schemas.openxmlformats.org/drawingml/2006/main">
              <a:ext uri="{FF2B5EF4-FFF2-40B4-BE49-F238E27FC236}">
                <a16:creationId xmlns:a16="http://schemas.microsoft.com/office/drawing/2014/main" id="{403ED240-D5D8-483C-8ADA-3087B3E79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Passagem de turno e apoio</a:t>
            </a:r>
          </a:p>
        </p:txBody>
      </p:sp>
      <p:sp>
        <p:nvSpPr>
          <p:cNvPr id="3" name="text-cuvhq6-nnat8">
            <a:extLst xmlns:a="http://schemas.openxmlformats.org/drawingml/2006/main">
              <a:ext uri="{FF2B5EF4-FFF2-40B4-BE49-F238E27FC236}">
                <a16:creationId xmlns:a16="http://schemas.microsoft.com/office/drawing/2014/main" id="{145DEABE-DE7B-4964-BDE0-35F02E652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cuvhq6-efwoj">
            <a:extLst xmlns:a="http://schemas.openxmlformats.org/drawingml/2006/main">
              <a:ext uri="{FF2B5EF4-FFF2-40B4-BE49-F238E27FC236}">
                <a16:creationId xmlns:a16="http://schemas.microsoft.com/office/drawing/2014/main" id="{376785F4-DB44-4D20-8E4F-CAB29E54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5" name="text-cuvhq6-3crgo">
            <a:extLst xmlns:a="http://schemas.openxmlformats.org/drawingml/2006/main">
              <a:ext uri="{FF2B5EF4-FFF2-40B4-BE49-F238E27FC236}">
                <a16:creationId xmlns:a16="http://schemas.microsoft.com/office/drawing/2014/main" id="{22D69BF5-636C-4887-A217-6C6DC224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Conferir empresa, posto, data e hora ao iniciar.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Entregar pendências ao responsável com referência e estado.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Registar os números de documentos já emitidos.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Usar o canal autorizado de apoio e preservar os dossiers.</a:t>
            </a:r>
          </a:p>
        </p:txBody>
      </p:sp>
      <p:sp>
        <p:nvSpPr>
          <p:cNvPr id="6" name="text-cuvhq6-5s2o0">
            <a:extLst xmlns:a="http://schemas.openxmlformats.org/drawingml/2006/main">
              <a:ext uri="{FF2B5EF4-FFF2-40B4-BE49-F238E27FC236}">
                <a16:creationId xmlns:a16="http://schemas.microsoft.com/office/drawing/2014/main" id="{07852CCE-2C90-4747-9E89-56256063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Dados para apoio: empresa/posto, ambiente, referência, código ADV, data/hora e mensagem.</a:t>
            </a:r>
          </a:p>
        </p:txBody>
      </p:sp>
    </p:spTree>
    <p:extLst>
      <p:ext uri="{BB962C8B-B14F-4D97-AF65-F5344CB8AC3E}">
        <p14:creationId xmlns:p14="http://schemas.microsoft.com/office/powerpoint/2010/main" val="196394856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q3fsl2-gwh3p">
            <a:extLst xmlns:a="http://schemas.openxmlformats.org/drawingml/2006/main">
              <a:ext uri="{FF2B5EF4-FFF2-40B4-BE49-F238E27FC236}">
                <a16:creationId xmlns:a16="http://schemas.microsoft.com/office/drawing/2014/main" id="{ACA8BE7F-079E-4F99-A86E-CA2B85AB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PRÁTICA EM PARES | 8 MINUTOS</a:t>
            </a:r>
          </a:p>
        </p:txBody>
      </p:sp>
      <p:sp>
        <p:nvSpPr>
          <p:cNvPr id="2" name="text-q3fsl2-dv81r">
            <a:extLst xmlns:a="http://schemas.openxmlformats.org/drawingml/2006/main">
              <a:ext uri="{FF2B5EF4-FFF2-40B4-BE49-F238E27FC236}">
                <a16:creationId xmlns:a16="http://schemas.microsoft.com/office/drawing/2014/main" id="{D0736B4F-9E9A-458D-912E-B77EA874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Exercício 1: acordo manual</a:t>
            </a:r>
          </a:p>
        </p:txBody>
      </p:sp>
      <p:sp>
        <p:nvSpPr>
          <p:cNvPr id="3" name="text-q3fsl2-wn75l">
            <a:extLst xmlns:a="http://schemas.openxmlformats.org/drawingml/2006/main">
              <a:ext uri="{FF2B5EF4-FFF2-40B4-BE49-F238E27FC236}">
                <a16:creationId xmlns:a16="http://schemas.microsoft.com/office/drawing/2014/main" id="{5FFC028A-D69B-4748-8D44-FBD7A0C3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q3fsl2-c2krl">
            <a:extLst xmlns:a="http://schemas.openxmlformats.org/drawingml/2006/main">
              <a:ext uri="{FF2B5EF4-FFF2-40B4-BE49-F238E27FC236}">
                <a16:creationId xmlns:a16="http://schemas.microsoft.com/office/drawing/2014/main" id="{445800F5-CBA9-4D27-AC1E-E2D4A448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5" name="text-q3fsl2-wz5i5">
            <a:extLst xmlns:a="http://schemas.openxmlformats.org/drawingml/2006/main">
              <a:ext uri="{FF2B5EF4-FFF2-40B4-BE49-F238E27FC236}">
                <a16:creationId xmlns:a16="http://schemas.microsoft.com/office/drawing/2014/main" id="{6E31F4EC-67CF-4468-BFB0-BC05D2122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24025"/>
            <a:ext cx="10972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Venda: 15 000,00 Kz</a:t>
            </a:r>
          </a:p>
          <a:p xmlns:a="http://schemas.openxmlformats.org/drawingml/2006/main">
            <a:pPr>
              <a:defRPr sz="255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Acordo fictício: a entidade assume 60% de todo o total.</a:t>
            </a:r>
          </a:p>
        </p:txBody>
      </p:sp>
      <p:sp>
        <p:nvSpPr>
          <p:cNvPr id="6" name="text-q3fsl2-usubi">
            <a:extLst xmlns:a="http://schemas.openxmlformats.org/drawingml/2006/main">
              <a:ext uri="{FF2B5EF4-FFF2-40B4-BE49-F238E27FC236}">
                <a16:creationId xmlns:a16="http://schemas.microsoft.com/office/drawing/2014/main" id="{EE98AA5A-B379-42C4-972E-67AC8718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76600"/>
            <a:ext cx="10972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Em F5, Valor manual (Kz) apresenta 15 000,00.</a:t>
            </a:r>
          </a:p>
        </p:txBody>
      </p:sp>
      <p:sp>
        <p:nvSpPr>
          <p:cNvPr id="7" name="text-q3fsl2-xf7ex">
            <a:extLst xmlns:a="http://schemas.openxmlformats.org/drawingml/2006/main">
              <a:ext uri="{FF2B5EF4-FFF2-40B4-BE49-F238E27FC236}">
                <a16:creationId xmlns:a16="http://schemas.microsoft.com/office/drawing/2014/main" id="{E884D19F-4C30-4FDF-8E8A-C6E01E1A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Que valor introduzir e quanto cobrar ao cliente?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Que total conserva o documento principal?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O que conferir antes de Autorizar e de finalizar?</a:t>
            </a:r>
          </a:p>
        </p:txBody>
      </p:sp>
      <p:sp>
        <p:nvSpPr>
          <p:cNvPr id="8" name="text-q3fsl2-n89o4">
            <a:extLst xmlns:a="http://schemas.openxmlformats.org/drawingml/2006/main">
              <a:ext uri="{FF2B5EF4-FFF2-40B4-BE49-F238E27FC236}">
                <a16:creationId xmlns:a16="http://schemas.microsoft.com/office/drawing/2014/main" id="{DF96F063-AE1A-43AA-B2FF-D86DEBA0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Entidade fictícia Horizonte Formação. Resolver sem gravar nem emitir documentos.</a:t>
            </a:r>
          </a:p>
        </p:txBody>
      </p:sp>
    </p:spTree>
    <p:extLst>
      <p:ext uri="{BB962C8B-B14F-4D97-AF65-F5344CB8AC3E}">
        <p14:creationId xmlns:p14="http://schemas.microsoft.com/office/powerpoint/2010/main" val="40306689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vo1vaf-pkn6v">
            <a:extLst xmlns:a="http://schemas.openxmlformats.org/drawingml/2006/main">
              <a:ext uri="{FF2B5EF4-FFF2-40B4-BE49-F238E27FC236}">
                <a16:creationId xmlns:a16="http://schemas.microsoft.com/office/drawing/2014/main" id="{372DA2CB-70F7-430D-A785-41FC4D792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PRÁTICA EM PARES | 9 MINUTOS</a:t>
            </a:r>
          </a:p>
        </p:txBody>
      </p:sp>
      <p:sp>
        <p:nvSpPr>
          <p:cNvPr id="2" name="text-vo1vaf-wrkbb">
            <a:extLst xmlns:a="http://schemas.openxmlformats.org/drawingml/2006/main">
              <a:ext uri="{FF2B5EF4-FFF2-40B4-BE49-F238E27FC236}">
                <a16:creationId xmlns:a16="http://schemas.microsoft.com/office/drawing/2014/main" id="{5CCC9ADC-E0B7-4E95-AB67-256F5F48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Exercício 2: aprovação parcial</a:t>
            </a:r>
          </a:p>
        </p:txBody>
      </p:sp>
      <p:sp>
        <p:nvSpPr>
          <p:cNvPr id="3" name="text-vo1vaf-kbs7t">
            <a:extLst xmlns:a="http://schemas.openxmlformats.org/drawingml/2006/main">
              <a:ext uri="{FF2B5EF4-FFF2-40B4-BE49-F238E27FC236}">
                <a16:creationId xmlns:a16="http://schemas.microsoft.com/office/drawing/2014/main" id="{8E85B13E-67D3-4745-BC9E-A0585A90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vo1vaf-eirwz">
            <a:extLst xmlns:a="http://schemas.openxmlformats.org/drawingml/2006/main">
              <a:ext uri="{FF2B5EF4-FFF2-40B4-BE49-F238E27FC236}">
                <a16:creationId xmlns:a16="http://schemas.microsoft.com/office/drawing/2014/main" id="{B30D65C2-22EF-4322-800A-9933EF0F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7716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2705100"/>
                <a:gridCol w="2952750"/>
                <a:gridCol w="2457450"/>
              </a:tblGrid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Linha fictícia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Total Cacimbo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Entidade aprovada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Cliente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Formação 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10 000,00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6 000,00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Formação B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5 000,00 Kz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0,00 Kz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?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15 000,00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-vo1vaf-pbmcz">
            <a:extLst xmlns:a="http://schemas.openxmlformats.org/drawingml/2006/main">
              <a:ext uri="{FF2B5EF4-FFF2-40B4-BE49-F238E27FC236}">
                <a16:creationId xmlns:a16="http://schemas.microsoft.com/office/drawing/2014/main" id="{B9297803-3EE1-442A-B09F-30371436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Completar a tabela e propor dois meios de pagamento para o cliente.</a:t>
            </a:r>
          </a:p>
        </p:txBody>
      </p:sp>
      <p:sp>
        <p:nvSpPr>
          <p:cNvPr id="7" name="text-vo1vaf-yp8wi">
            <a:extLst xmlns:a="http://schemas.openxmlformats.org/drawingml/2006/main">
              <a:ext uri="{FF2B5EF4-FFF2-40B4-BE49-F238E27FC236}">
                <a16:creationId xmlns:a16="http://schemas.microsoft.com/office/drawing/2014/main" id="{A0614CEC-0C3C-4AEC-B2AB-4AF0A7E0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Explicar também o total do documento e a diferença entre comparticipação e desconto.</a:t>
            </a:r>
          </a:p>
        </p:txBody>
      </p:sp>
    </p:spTree>
    <p:extLst>
      <p:ext uri="{BB962C8B-B14F-4D97-AF65-F5344CB8AC3E}">
        <p14:creationId xmlns:p14="http://schemas.microsoft.com/office/powerpoint/2010/main" val="177862645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cw5xz9-611d9">
            <a:extLst xmlns:a="http://schemas.openxmlformats.org/drawingml/2006/main">
              <a:ext uri="{FF2B5EF4-FFF2-40B4-BE49-F238E27FC236}">
                <a16:creationId xmlns:a16="http://schemas.microsoft.com/office/drawing/2014/main" id="{10F9A1E1-DF9A-4A5A-AD17-2982C287D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PRÁTICA EM PARES | 12 MINUTOS</a:t>
            </a:r>
          </a:p>
        </p:txBody>
      </p:sp>
      <p:sp>
        <p:nvSpPr>
          <p:cNvPr id="2" name="text-cw5xz9-f8qt8">
            <a:extLst xmlns:a="http://schemas.openxmlformats.org/drawingml/2006/main">
              <a:ext uri="{FF2B5EF4-FFF2-40B4-BE49-F238E27FC236}">
                <a16:creationId xmlns:a16="http://schemas.microsoft.com/office/drawing/2014/main" id="{F9AAD75A-7E25-499D-A024-A4DF3A3A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Exercício 3: falha de comunicação</a:t>
            </a:r>
          </a:p>
        </p:txBody>
      </p:sp>
      <p:sp>
        <p:nvSpPr>
          <p:cNvPr id="3" name="text-cw5xz9-7lj5p">
            <a:extLst xmlns:a="http://schemas.openxmlformats.org/drawingml/2006/main">
              <a:ext uri="{FF2B5EF4-FFF2-40B4-BE49-F238E27FC236}">
                <a16:creationId xmlns:a16="http://schemas.microsoft.com/office/drawing/2014/main" id="{B1527DF9-44C4-42E9-9638-BC5B6AEB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cw5xz9-za02q">
            <a:extLst xmlns:a="http://schemas.openxmlformats.org/drawingml/2006/main">
              <a:ext uri="{FF2B5EF4-FFF2-40B4-BE49-F238E27FC236}">
                <a16:creationId xmlns:a16="http://schemas.microsoft.com/office/drawing/2014/main" id="{AE93FD13-8E46-4926-BB74-4F12BA65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5" name="text-cw5xz9-moyvg">
            <a:extLst xmlns:a="http://schemas.openxmlformats.org/drawingml/2006/main">
              <a:ext uri="{FF2B5EF4-FFF2-40B4-BE49-F238E27FC236}">
                <a16:creationId xmlns:a16="http://schemas.microsoft.com/office/drawing/2014/main" id="{0EB08285-75AB-4544-BE7C-662C6BEC9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109728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Depois de Autorizar, o POS indica Por reconciliar na ADV.</a:t>
            </a:r>
          </a:p>
          <a:p xmlns:a="http://schemas.openxmlformats.org/drawingml/2006/main">
            <a:pPr>
              <a:defRPr sz="240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Referência: FORM-ADV-003.</a:t>
            </a:r>
          </a:p>
        </p:txBody>
      </p:sp>
      <p:sp>
        <p:nvSpPr>
          <p:cNvPr id="6" name="text-cw5xz9-ziaa8">
            <a:extLst xmlns:a="http://schemas.openxmlformats.org/drawingml/2006/main">
              <a:ext uri="{FF2B5EF4-FFF2-40B4-BE49-F238E27FC236}">
                <a16:creationId xmlns:a16="http://schemas.microsoft.com/office/drawing/2014/main" id="{4431CC2B-FBA2-44FA-8041-3F83BD207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10972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91248"/>
                </a:solidFill>
                <a:latin typeface="Arial"/>
                <a:ea typeface="Arial"/>
                <a:cs typeface="Arial"/>
              </a:rPr>
              <a:t>Um colega vê autorização ativa no portal e propõe repetir o pedido ou usar manual.</a:t>
            </a:r>
          </a:p>
        </p:txBody>
      </p:sp>
      <p:sp>
        <p:nvSpPr>
          <p:cNvPr id="7" name="text-cw5xz9-51hbz">
            <a:extLst xmlns:a="http://schemas.openxmlformats.org/drawingml/2006/main">
              <a:ext uri="{FF2B5EF4-FFF2-40B4-BE49-F238E27FC236}">
                <a16:creationId xmlns:a16="http://schemas.microsoft.com/office/drawing/2014/main" id="{D0BE7932-8952-4A22-92DB-10611653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109728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Qual é a decisão imediata?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Que três informações conservar para o apoio?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Em que condição pode ser registada a reconciliação?</a:t>
            </a:r>
          </a:p>
        </p:txBody>
      </p:sp>
    </p:spTree>
    <p:extLst>
      <p:ext uri="{BB962C8B-B14F-4D97-AF65-F5344CB8AC3E}">
        <p14:creationId xmlns:p14="http://schemas.microsoft.com/office/powerpoint/2010/main" val="184413302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jwajil-vreg2">
            <a:extLst xmlns:a="http://schemas.openxmlformats.org/drawingml/2006/main">
              <a:ext uri="{FF2B5EF4-FFF2-40B4-BE49-F238E27FC236}">
                <a16:creationId xmlns:a16="http://schemas.microsoft.com/office/drawing/2014/main" id="{C952A028-E87E-4C86-AB42-27CF1B299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PRÁTICA EM PARES | 9 MINUTOS</a:t>
            </a:r>
          </a:p>
        </p:txBody>
      </p:sp>
      <p:sp>
        <p:nvSpPr>
          <p:cNvPr id="2" name="text-jwajil-vgh4f">
            <a:extLst xmlns:a="http://schemas.openxmlformats.org/drawingml/2006/main">
              <a:ext uri="{FF2B5EF4-FFF2-40B4-BE49-F238E27FC236}">
                <a16:creationId xmlns:a16="http://schemas.microsoft.com/office/drawing/2014/main" id="{A176D92F-E58D-4A8F-9F1C-EC0B3897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Exercício 4: entidade e documentos</a:t>
            </a:r>
          </a:p>
        </p:txBody>
      </p:sp>
      <p:sp>
        <p:nvSpPr>
          <p:cNvPr id="3" name="text-jwajil-7tokj">
            <a:extLst xmlns:a="http://schemas.openxmlformats.org/drawingml/2006/main">
              <a:ext uri="{FF2B5EF4-FFF2-40B4-BE49-F238E27FC236}">
                <a16:creationId xmlns:a16="http://schemas.microsoft.com/office/drawing/2014/main" id="{2DF15B57-FFA1-4706-A700-E64FE6AE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jwajil-d012v">
            <a:extLst xmlns:a="http://schemas.openxmlformats.org/drawingml/2006/main">
              <a:ext uri="{FF2B5EF4-FFF2-40B4-BE49-F238E27FC236}">
                <a16:creationId xmlns:a16="http://schemas.microsoft.com/office/drawing/2014/main" id="{1A257EA2-B75B-493E-9278-AD5381C2C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0099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000750"/>
                <a:gridCol w="4972050"/>
              </a:tblGrid>
              <a:tr h="7524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Configuração encontrada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Objetivo do exercício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524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Entidade ativa; posto sem permissão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Entidade disponível neste posto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524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API ADV marcada; PayerCode vazio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Trabalhar em modo manual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7524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Principal associado a 41; entidade usa 42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Documentos compatíveis para o fecho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-jwajil-w5p5y">
            <a:extLst xmlns:a="http://schemas.openxmlformats.org/drawingml/2006/main">
              <a:ext uri="{FF2B5EF4-FFF2-40B4-BE49-F238E27FC236}">
                <a16:creationId xmlns:a16="http://schemas.microsoft.com/office/drawing/2014/main" id="{9206B997-AFC3-4C40-AE68-2297E123C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Indicar três correções, quem confirma os documentos e a conferência final em F5.</a:t>
            </a:r>
          </a:p>
        </p:txBody>
      </p:sp>
    </p:spTree>
    <p:extLst>
      <p:ext uri="{BB962C8B-B14F-4D97-AF65-F5344CB8AC3E}">
        <p14:creationId xmlns:p14="http://schemas.microsoft.com/office/powerpoint/2010/main" val="95032567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inmvnl-baef5">
            <a:extLst xmlns:a="http://schemas.openxmlformats.org/drawingml/2006/main">
              <a:ext uri="{FF2B5EF4-FFF2-40B4-BE49-F238E27FC236}">
                <a16:creationId xmlns:a16="http://schemas.microsoft.com/office/drawing/2014/main" id="{9A31BDFB-A516-44E8-84C8-01E21BDAB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AVALIAÇÃO INDIVIDUAL | PERGUNTAS 1 E 2</a:t>
            </a:r>
          </a:p>
        </p:txBody>
      </p:sp>
      <p:sp>
        <p:nvSpPr>
          <p:cNvPr id="2" name="text-inmvnl-hcvm0">
            <a:extLst xmlns:a="http://schemas.openxmlformats.org/drawingml/2006/main">
              <a:ext uri="{FF2B5EF4-FFF2-40B4-BE49-F238E27FC236}">
                <a16:creationId xmlns:a16="http://schemas.microsoft.com/office/drawing/2014/main" id="{01B7CBFB-BA19-4C7B-A301-CACAC3661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Avaliação: valores a cobrar</a:t>
            </a:r>
          </a:p>
        </p:txBody>
      </p:sp>
      <p:sp>
        <p:nvSpPr>
          <p:cNvPr id="3" name="text-inmvnl-3s1fo">
            <a:extLst xmlns:a="http://schemas.openxmlformats.org/drawingml/2006/main">
              <a:ext uri="{FF2B5EF4-FFF2-40B4-BE49-F238E27FC236}">
                <a16:creationId xmlns:a16="http://schemas.microsoft.com/office/drawing/2014/main" id="{CCD20F4A-8565-4738-A9B2-063EDEE2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inmvnl-8z97s">
            <a:extLst xmlns:a="http://schemas.openxmlformats.org/drawingml/2006/main">
              <a:ext uri="{FF2B5EF4-FFF2-40B4-BE49-F238E27FC236}">
                <a16:creationId xmlns:a16="http://schemas.microsoft.com/office/drawing/2014/main" id="{1A6ED9FD-F0FB-4138-8DB1-804D2E7F9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5" name="text-inmvnl-8kmnj">
            <a:extLst xmlns:a="http://schemas.openxmlformats.org/drawingml/2006/main">
              <a:ext uri="{FF2B5EF4-FFF2-40B4-BE49-F238E27FC236}">
                <a16:creationId xmlns:a16="http://schemas.microsoft.com/office/drawing/2014/main" id="{3841E227-8305-450C-9892-81D43842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38325"/>
            <a:ext cx="10972800" cy="155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1. Venda de 15 000,00 Kz; acordo manual de 60% sobre todo o total. Indicar: montante manual, pagamento do cliente e total do documento principal.</a:t>
            </a:r>
          </a:p>
        </p:txBody>
      </p:sp>
      <p:sp>
        <p:nvSpPr>
          <p:cNvPr id="6" name="text-inmvnl-oc8fy">
            <a:extLst xmlns:a="http://schemas.openxmlformats.org/drawingml/2006/main">
              <a:ext uri="{FF2B5EF4-FFF2-40B4-BE49-F238E27FC236}">
                <a16:creationId xmlns:a16="http://schemas.microsoft.com/office/drawing/2014/main" id="{34C28FE9-4AFE-43A0-8471-30620D90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10972800" cy="155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2. Linhas de 8 000,00 Kz e 2 000,00 Kz; montantes aprovados de 3 200,00 Kz e 0,00 Kz. Quanto paga o cliente? A parcela entra como desconto?</a:t>
            </a:r>
          </a:p>
        </p:txBody>
      </p:sp>
    </p:spTree>
    <p:extLst>
      <p:ext uri="{BB962C8B-B14F-4D97-AF65-F5344CB8AC3E}">
        <p14:creationId xmlns:p14="http://schemas.microsoft.com/office/powerpoint/2010/main" val="41204852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ueibr4-kpk5j">
            <a:extLst xmlns:a="http://schemas.openxmlformats.org/drawingml/2006/main">
              <a:ext uri="{FF2B5EF4-FFF2-40B4-BE49-F238E27FC236}">
                <a16:creationId xmlns:a16="http://schemas.microsoft.com/office/drawing/2014/main" id="{FD7784E8-AE65-4A9C-949B-B4BF1F8D7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AVALIAÇÃO INDIVIDUAL | PERGUNTAS 3 E 4</a:t>
            </a:r>
          </a:p>
        </p:txBody>
      </p:sp>
      <p:sp>
        <p:nvSpPr>
          <p:cNvPr id="2" name="text-ueibr4-v7h96">
            <a:extLst xmlns:a="http://schemas.openxmlformats.org/drawingml/2006/main">
              <a:ext uri="{FF2B5EF4-FFF2-40B4-BE49-F238E27FC236}">
                <a16:creationId xmlns:a16="http://schemas.microsoft.com/office/drawing/2014/main" id="{BF389727-C0E6-4BD8-98D8-1C7639FF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Avaliação: primeira decisão</a:t>
            </a:r>
          </a:p>
        </p:txBody>
      </p:sp>
      <p:sp>
        <p:nvSpPr>
          <p:cNvPr id="3" name="text-ueibr4-kebx6">
            <a:extLst xmlns:a="http://schemas.openxmlformats.org/drawingml/2006/main">
              <a:ext uri="{FF2B5EF4-FFF2-40B4-BE49-F238E27FC236}">
                <a16:creationId xmlns:a16="http://schemas.microsoft.com/office/drawing/2014/main" id="{63F1B424-D7C3-44F6-A7FC-134E48FD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ueibr4-8vqkg">
            <a:extLst xmlns:a="http://schemas.openxmlformats.org/drawingml/2006/main">
              <a:ext uri="{FF2B5EF4-FFF2-40B4-BE49-F238E27FC236}">
                <a16:creationId xmlns:a16="http://schemas.microsoft.com/office/drawing/2014/main" id="{139C7936-B3A1-4E04-A74A-B460889E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5" name="text-ueibr4-rwa6g">
            <a:extLst xmlns:a="http://schemas.openxmlformats.org/drawingml/2006/main">
              <a:ext uri="{FF2B5EF4-FFF2-40B4-BE49-F238E27FC236}">
                <a16:creationId xmlns:a16="http://schemas.microsoft.com/office/drawing/2014/main" id="{49906B4B-EEAB-40FA-8011-0B81F6F3E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3. Timeout e Por reconciliar na ADV. Qual a primeira conduta?</a:t>
            </a:r>
          </a:p>
        </p:txBody>
      </p:sp>
      <p:sp>
        <p:nvSpPr>
          <p:cNvPr id="6" name="text-ueibr4-hedna">
            <a:extLst xmlns:a="http://schemas.openxmlformats.org/drawingml/2006/main">
              <a:ext uri="{FF2B5EF4-FFF2-40B4-BE49-F238E27FC236}">
                <a16:creationId xmlns:a16="http://schemas.microsoft.com/office/drawing/2014/main" id="{5E57FA4F-D45C-4C09-A560-4B4EA3C4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109728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A. Repetir Autorizar.</a:t>
            </a:r>
          </a:p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B. Usar manual com o valor esperado.</a:t>
            </a:r>
          </a:p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C. F10, conservar referência e confirmar externamente.</a:t>
            </a:r>
          </a:p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D. Desativar a integração para cancelar.</a:t>
            </a:r>
          </a:p>
        </p:txBody>
      </p:sp>
      <p:sp>
        <p:nvSpPr>
          <p:cNvPr id="7" name="text-ueibr4-qwgef">
            <a:extLst xmlns:a="http://schemas.openxmlformats.org/drawingml/2006/main">
              <a:ext uri="{FF2B5EF4-FFF2-40B4-BE49-F238E27FC236}">
                <a16:creationId xmlns:a16="http://schemas.microsoft.com/office/drawing/2014/main" id="{13913239-2C58-4345-A0F8-E69618396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4. Entidade ativa ausente em F5: o que verificar primeiro?</a:t>
            </a:r>
          </a:p>
        </p:txBody>
      </p:sp>
      <p:sp>
        <p:nvSpPr>
          <p:cNvPr id="8" name="text-ueibr4-xlyj9">
            <a:extLst xmlns:a="http://schemas.openxmlformats.org/drawingml/2006/main">
              <a:ext uri="{FF2B5EF4-FFF2-40B4-BE49-F238E27FC236}">
                <a16:creationId xmlns:a16="http://schemas.microsoft.com/office/drawing/2014/main" id="{04C5AFD8-CA88-4F40-854E-B7D74C0C0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109728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A. Permitir comparticipação neste posto.</a:t>
            </a:r>
          </a:p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B. Princípio ativo.   C. Tema.   D. Endereço de facturação ADV.</a:t>
            </a:r>
          </a:p>
        </p:txBody>
      </p:sp>
    </p:spTree>
    <p:extLst>
      <p:ext uri="{BB962C8B-B14F-4D97-AF65-F5344CB8AC3E}">
        <p14:creationId xmlns:p14="http://schemas.microsoft.com/office/powerpoint/2010/main" val="116931381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asli7z-ixgak">
            <a:extLst xmlns:a="http://schemas.openxmlformats.org/drawingml/2006/main">
              <a:ext uri="{FF2B5EF4-FFF2-40B4-BE49-F238E27FC236}">
                <a16:creationId xmlns:a16="http://schemas.microsoft.com/office/drawing/2014/main" id="{95A7426E-DF7E-463D-B857-EEAF3D9A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AVALIAÇÃO INDIVIDUAL | PERGUNTAS 5 E 6</a:t>
            </a:r>
          </a:p>
        </p:txBody>
      </p:sp>
      <p:sp>
        <p:nvSpPr>
          <p:cNvPr id="2" name="text-asli7z-urtgl">
            <a:extLst xmlns:a="http://schemas.openxmlformats.org/drawingml/2006/main">
              <a:ext uri="{FF2B5EF4-FFF2-40B4-BE49-F238E27FC236}">
                <a16:creationId xmlns:a16="http://schemas.microsoft.com/office/drawing/2014/main" id="{9A7937C1-54B8-45F2-A3D0-C6DB2B327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Avaliação: configuração e testes</a:t>
            </a:r>
          </a:p>
        </p:txBody>
      </p:sp>
      <p:sp>
        <p:nvSpPr>
          <p:cNvPr id="3" name="text-asli7z-svitt">
            <a:extLst xmlns:a="http://schemas.openxmlformats.org/drawingml/2006/main">
              <a:ext uri="{FF2B5EF4-FFF2-40B4-BE49-F238E27FC236}">
                <a16:creationId xmlns:a16="http://schemas.microsoft.com/office/drawing/2014/main" id="{6F2F2F62-DE2F-4DA9-921D-78788C05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asli7z-pov30">
            <a:extLst xmlns:a="http://schemas.openxmlformats.org/drawingml/2006/main">
              <a:ext uri="{FF2B5EF4-FFF2-40B4-BE49-F238E27FC236}">
                <a16:creationId xmlns:a16="http://schemas.microsoft.com/office/drawing/2014/main" id="{58478AB0-0FCF-42E9-8421-74A35AF8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5" name="text-asli7z-1b1kg">
            <a:extLst xmlns:a="http://schemas.openxmlformats.org/drawingml/2006/main">
              <a:ext uri="{FF2B5EF4-FFF2-40B4-BE49-F238E27FC236}">
                <a16:creationId xmlns:a16="http://schemas.microsoft.com/office/drawing/2014/main" id="{5A6B831C-9978-4AED-BF83-8C962FED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38325"/>
            <a:ext cx="10972800" cy="155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5. O principal aponta para o documento 41 e a entidade usa 42. Ambos são permitidos ao perfil. A configuração é suficiente para o fecho? O que confirmar?</a:t>
            </a:r>
          </a:p>
        </p:txBody>
      </p:sp>
      <p:sp>
        <p:nvSpPr>
          <p:cNvPr id="6" name="text-asli7z-uig03">
            <a:extLst xmlns:a="http://schemas.openxmlformats.org/drawingml/2006/main">
              <a:ext uri="{FF2B5EF4-FFF2-40B4-BE49-F238E27FC236}">
                <a16:creationId xmlns:a16="http://schemas.microsoft.com/office/drawing/2014/main" id="{0F4B733C-773F-4449-A0AD-BA601F8B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109728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6. O estado é Autorizado em testes. Pode mudar apenas o ambiente e finalizar a venda real? Que tratamento exige o pedido de teste?</a:t>
            </a:r>
          </a:p>
        </p:txBody>
      </p:sp>
    </p:spTree>
    <p:extLst>
      <p:ext uri="{BB962C8B-B14F-4D97-AF65-F5344CB8AC3E}">
        <p14:creationId xmlns:p14="http://schemas.microsoft.com/office/powerpoint/2010/main" val="51984292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dhgc8r-2ds8x">
            <a:extLst xmlns:a="http://schemas.openxmlformats.org/drawingml/2006/main">
              <a:ext uri="{FF2B5EF4-FFF2-40B4-BE49-F238E27FC236}">
                <a16:creationId xmlns:a16="http://schemas.microsoft.com/office/drawing/2014/main" id="{B0983F33-70D3-4664-B855-457B35380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AVALIAÇÃO INDIVIDUAL | PERGUNTAS 7 E 8</a:t>
            </a:r>
          </a:p>
        </p:txBody>
      </p:sp>
      <p:sp>
        <p:nvSpPr>
          <p:cNvPr id="2" name="text-dhgc8r-71wi0">
            <a:extLst xmlns:a="http://schemas.openxmlformats.org/drawingml/2006/main">
              <a:ext uri="{FF2B5EF4-FFF2-40B4-BE49-F238E27FC236}">
                <a16:creationId xmlns:a16="http://schemas.microsoft.com/office/drawing/2014/main" id="{C8D95E0F-34CF-470B-978C-0F230899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Avaliação: portal e lotes</a:t>
            </a:r>
          </a:p>
        </p:txBody>
      </p:sp>
      <p:sp>
        <p:nvSpPr>
          <p:cNvPr id="3" name="text-dhgc8r-aeupm">
            <a:extLst xmlns:a="http://schemas.openxmlformats.org/drawingml/2006/main">
              <a:ext uri="{FF2B5EF4-FFF2-40B4-BE49-F238E27FC236}">
                <a16:creationId xmlns:a16="http://schemas.microsoft.com/office/drawing/2014/main" id="{AE7E8785-8F52-47FB-AC93-D91A735D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dhgc8r-kyxc2">
            <a:extLst xmlns:a="http://schemas.openxmlformats.org/drawingml/2006/main">
              <a:ext uri="{FF2B5EF4-FFF2-40B4-BE49-F238E27FC236}">
                <a16:creationId xmlns:a16="http://schemas.microsoft.com/office/drawing/2014/main" id="{44BB5D24-535B-4EAE-AFDC-41AED3E55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5" name="text-dhgc8r-n4y4u">
            <a:extLst xmlns:a="http://schemas.openxmlformats.org/drawingml/2006/main">
              <a:ext uri="{FF2B5EF4-FFF2-40B4-BE49-F238E27FC236}">
                <a16:creationId xmlns:a16="http://schemas.microsoft.com/office/drawing/2014/main" id="{6D2A1DEA-8F12-44A9-A1DF-5BE9B585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7. Há aprovação ativa apenas no portal. Qual afirmação é correta?</a:t>
            </a:r>
          </a:p>
        </p:txBody>
      </p:sp>
      <p:sp>
        <p:nvSpPr>
          <p:cNvPr id="6" name="text-dhgc8r-tg4xl">
            <a:extLst xmlns:a="http://schemas.openxmlformats.org/drawingml/2006/main">
              <a:ext uri="{FF2B5EF4-FFF2-40B4-BE49-F238E27FC236}">
                <a16:creationId xmlns:a16="http://schemas.microsoft.com/office/drawing/2014/main" id="{1BFABB2A-DBA1-4FA5-A6F4-967122FAE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109728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A. Portal ADV importa automaticamente.</a:t>
            </a:r>
          </a:p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B. Reconciliar permite introduzir o valor aprovado.</a:t>
            </a:r>
          </a:p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C. Usar manual mantendo a autorização ativa.</a:t>
            </a:r>
          </a:p>
          <a:p xmlns:a="http://schemas.openxmlformats.org/drawingml/2006/main">
            <a:pPr>
              <a:defRPr sz="202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D. Resolver com a ADV; só reconciliar sem autorização ativa.</a:t>
            </a:r>
          </a:p>
        </p:txBody>
      </p:sp>
      <p:sp>
        <p:nvSpPr>
          <p:cNvPr id="7" name="text-dhgc8r-j0jbl">
            <a:extLst xmlns:a="http://schemas.openxmlformats.org/drawingml/2006/main">
              <a:ext uri="{FF2B5EF4-FFF2-40B4-BE49-F238E27FC236}">
                <a16:creationId xmlns:a16="http://schemas.microsoft.com/office/drawing/2014/main" id="{9DA5DBB9-1CB8-4D9D-BDB9-179397E11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10972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8. Um artigo exige controlo de lote no ERP. Registar um lote válido em F4 permite emitir no POS 1.0.1? Qual o percurso previsto?</a:t>
            </a:r>
          </a:p>
        </p:txBody>
      </p:sp>
    </p:spTree>
    <p:extLst>
      <p:ext uri="{BB962C8B-B14F-4D97-AF65-F5344CB8AC3E}">
        <p14:creationId xmlns:p14="http://schemas.microsoft.com/office/powerpoint/2010/main" val="105288925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tnsya3-9d3gy">
            <a:extLst xmlns:a="http://schemas.openxmlformats.org/drawingml/2006/main">
              <a:ext uri="{FF2B5EF4-FFF2-40B4-BE49-F238E27FC236}">
                <a16:creationId xmlns:a16="http://schemas.microsoft.com/office/drawing/2014/main" id="{F8433D2D-9C46-46D6-AE91-DD8A716C6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ENCERRAMENTO</a:t>
            </a:r>
          </a:p>
        </p:txBody>
      </p:sp>
      <p:sp>
        <p:nvSpPr>
          <p:cNvPr id="2" name="text-tnsya3-v3onj">
            <a:extLst xmlns:a="http://schemas.openxmlformats.org/drawingml/2006/main">
              <a:ext uri="{FF2B5EF4-FFF2-40B4-BE49-F238E27FC236}">
                <a16:creationId xmlns:a16="http://schemas.microsoft.com/office/drawing/2014/main" id="{9006D436-2F0D-49A7-BC0D-70AFD752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Revisão e próxima prática</a:t>
            </a:r>
          </a:p>
        </p:txBody>
      </p:sp>
      <p:sp>
        <p:nvSpPr>
          <p:cNvPr id="3" name="text-tnsya3-yr125">
            <a:extLst xmlns:a="http://schemas.openxmlformats.org/drawingml/2006/main">
              <a:ext uri="{FF2B5EF4-FFF2-40B4-BE49-F238E27FC236}">
                <a16:creationId xmlns:a16="http://schemas.microsoft.com/office/drawing/2014/main" id="{6C53E999-6D66-4561-9CC1-31A7DE1B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tnsya3-n8r7f">
            <a:extLst xmlns:a="http://schemas.openxmlformats.org/drawingml/2006/main">
              <a:ext uri="{FF2B5EF4-FFF2-40B4-BE49-F238E27FC236}">
                <a16:creationId xmlns:a16="http://schemas.microsoft.com/office/drawing/2014/main" id="{1704B3A4-F8D3-4FA2-9FA4-E0AC5891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5" name="text-tnsya3-xy2ng">
            <a:extLst xmlns:a="http://schemas.openxmlformats.org/drawingml/2006/main">
              <a:ext uri="{FF2B5EF4-FFF2-40B4-BE49-F238E27FC236}">
                <a16:creationId xmlns:a16="http://schemas.microsoft.com/office/drawing/2014/main" id="{0DC9666C-AE9A-48B6-9C89-0FBB105B5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728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4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Rever as decisões com erro e explicar a justificação.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4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Consultar o manual para repetir o procedimento completo.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4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Combinar a prática de homologação com o responsável.</a:t>
            </a:r>
          </a:p>
        </p:txBody>
      </p:sp>
      <p:sp>
        <p:nvSpPr>
          <p:cNvPr id="6" name="text-tnsya3-xinaj">
            <a:extLst xmlns:a="http://schemas.openxmlformats.org/drawingml/2006/main">
              <a:ext uri="{FF2B5EF4-FFF2-40B4-BE49-F238E27FC236}">
                <a16:creationId xmlns:a16="http://schemas.microsoft.com/office/drawing/2014/main" id="{C42162D0-E55E-4760-855C-A0FA1301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Manual de configuração de comparticipações</a:t>
            </a:r>
          </a:p>
          <a:p xmlns:a="http://schemas.openxmlformats.org/drawingml/2006/main">
            <a:pPr>
              <a:defRPr sz="21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Cacimbo POS Farmácia 1.0.1 — capítulos 1 a 20</a:t>
            </a:r>
          </a:p>
        </p:txBody>
      </p:sp>
      <p:sp>
        <p:nvSpPr>
          <p:cNvPr id="7" name="text-tnsya3-rkto0">
            <a:extLst xmlns:a="http://schemas.openxmlformats.org/drawingml/2006/main">
              <a:ext uri="{FF2B5EF4-FFF2-40B4-BE49-F238E27FC236}">
                <a16:creationId xmlns:a16="http://schemas.microsoft.com/office/drawing/2014/main" id="{A66DC8E3-FE7A-435E-B66E-0925A39F6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As soluções e a orientação da sessão estão nas notas do formador desta apresentação.</a:t>
            </a:r>
          </a:p>
        </p:txBody>
      </p:sp>
    </p:spTree>
    <p:extLst>
      <p:ext uri="{BB962C8B-B14F-4D97-AF65-F5344CB8AC3E}">
        <p14:creationId xmlns:p14="http://schemas.microsoft.com/office/powerpoint/2010/main" val="180957427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n2ywuw-2uk4g">
            <a:extLst xmlns:a="http://schemas.openxmlformats.org/drawingml/2006/main">
              <a:ext uri="{FF2B5EF4-FFF2-40B4-BE49-F238E27FC236}">
                <a16:creationId xmlns:a16="http://schemas.microsoft.com/office/drawing/2014/main" id="{B0F983F2-3204-4C60-BB50-8B42801A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ANEXO DE CONSULTA</a:t>
            </a:r>
          </a:p>
        </p:txBody>
      </p:sp>
      <p:sp>
        <p:nvSpPr>
          <p:cNvPr id="2" name="text-n2ywuw-kz3cg">
            <a:extLst xmlns:a="http://schemas.openxmlformats.org/drawingml/2006/main">
              <a:ext uri="{FF2B5EF4-FFF2-40B4-BE49-F238E27FC236}">
                <a16:creationId xmlns:a16="http://schemas.microsoft.com/office/drawing/2014/main" id="{03733AFB-13BE-4E35-BF62-CE90E59E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Referência técnica dos acessos</a:t>
            </a:r>
          </a:p>
        </p:txBody>
      </p:sp>
      <p:sp>
        <p:nvSpPr>
          <p:cNvPr id="3" name="text-n2ywuw-0mczl">
            <a:extLst xmlns:a="http://schemas.openxmlformats.org/drawingml/2006/main">
              <a:ext uri="{FF2B5EF4-FFF2-40B4-BE49-F238E27FC236}">
                <a16:creationId xmlns:a16="http://schemas.microsoft.com/office/drawing/2014/main" id="{8B118748-428A-40CE-A8D2-D90F2F10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n2ywuw-054s0">
            <a:extLst xmlns:a="http://schemas.openxmlformats.org/drawingml/2006/main">
              <a:ext uri="{FF2B5EF4-FFF2-40B4-BE49-F238E27FC236}">
                <a16:creationId xmlns:a16="http://schemas.microsoft.com/office/drawing/2014/main" id="{214A3358-FEC3-4E21-A26E-E687C818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0100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7067550"/>
              </a:tblGrid>
              <a:tr h="6683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Campo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Verificação do técnico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6683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Provider ID / LocalCode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Prestador e local provisionados no ambiente correto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83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PayerCode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Código da seguradora na ficha da entidade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6683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OAuth2 / Client ID / Client Secret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Endereço HTTPS e credenciais fornecidas pela ADV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83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Método / scope / tempo limite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Basic por defeito; scope oficial se vazio; 5–120 s</a:t>
                      </a:r>
                    </a:p>
                  </a:txBody>
                  <a:tcPr marL="91440" marR="91440" marT="45720" marB="45720">
                    <a:solidFill>
                      <a:srgbClr val="F5F5F6"/>
                    </a:solidFill>
                  </a:tcPr>
                </a:tc>
              </a:tr>
              <a:tr h="6683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Credenciais guardadas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Confirma armazenamento local, não comunicação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80633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plxbft-mggeg">
            <a:extLst xmlns:a="http://schemas.openxmlformats.org/drawingml/2006/main">
              <a:ext uri="{FF2B5EF4-FFF2-40B4-BE49-F238E27FC236}">
                <a16:creationId xmlns:a16="http://schemas.microsoft.com/office/drawing/2014/main" id="{A4A33C5B-C3C7-42F6-B151-CC44B7ED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38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ANEXO DE CONSULTA</a:t>
            </a:r>
          </a:p>
        </p:txBody>
      </p:sp>
      <p:sp>
        <p:nvSpPr>
          <p:cNvPr id="2" name="text-plxbft-rq1vq">
            <a:extLst xmlns:a="http://schemas.openxmlformats.org/drawingml/2006/main">
              <a:ext uri="{FF2B5EF4-FFF2-40B4-BE49-F238E27FC236}">
                <a16:creationId xmlns:a16="http://schemas.microsoft.com/office/drawing/2014/main" id="{D34163B7-7D10-42B2-AC34-63273658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Conferência para produção</a:t>
            </a:r>
          </a:p>
        </p:txBody>
      </p:sp>
      <p:sp>
        <p:nvSpPr>
          <p:cNvPr id="3" name="text-plxbft-o3b75">
            <a:extLst xmlns:a="http://schemas.openxmlformats.org/drawingml/2006/main">
              <a:ext uri="{FF2B5EF4-FFF2-40B4-BE49-F238E27FC236}">
                <a16:creationId xmlns:a16="http://schemas.microsoft.com/office/drawing/2014/main" id="{5F5C2E88-EE5C-44A2-8EA9-D5E4F5CE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4" name="text-plxbft-mf5u8">
            <a:extLst xmlns:a="http://schemas.openxmlformats.org/drawingml/2006/main">
              <a:ext uri="{FF2B5EF4-FFF2-40B4-BE49-F238E27FC236}">
                <a16:creationId xmlns:a16="http://schemas.microsoft.com/office/drawing/2014/main" id="{A3A733C3-55B5-4179-89D9-AD4C8F3C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008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5" name="text-plxbft-6pd9d">
            <a:extLst xmlns:a="http://schemas.openxmlformats.org/drawingml/2006/main">
              <a:ext uri="{FF2B5EF4-FFF2-40B4-BE49-F238E27FC236}">
                <a16:creationId xmlns:a16="http://schemas.microsoft.com/office/drawing/2014/main" id="{CE73DE78-AF72-4428-A058-C423BC70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Documentos, entidades e permissões confirmados no posto.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Artigos e códigos contratados conferidos; limites de lotes conhecidos.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Cenários de homologação registados e pendências resolvidas.</a:t>
            </a:r>
          </a:p>
          <a:p xmlns:a="http://schemas.openxmlformats.org/drawingml/2006/main">
            <a:pPr marL="241300" indent="-127000">
              <a:spcAft>
                <a:spcPts val="18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Acessos de produção e scope conferidos; equipa e apoio preparados.</a:t>
            </a:r>
          </a:p>
        </p:txBody>
      </p:sp>
      <p:sp>
        <p:nvSpPr>
          <p:cNvPr id="6" name="text-plxbft-ox6ji">
            <a:extLst xmlns:a="http://schemas.openxmlformats.org/drawingml/2006/main">
              <a:ext uri="{FF2B5EF4-FFF2-40B4-BE49-F238E27FC236}">
                <a16:creationId xmlns:a16="http://schemas.microsoft.com/office/drawing/2014/main" id="{04B581EB-3E8D-42B4-B459-F1396946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56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656B"/>
                </a:solidFill>
                <a:latin typeface="Arial"/>
                <a:ea typeface="Arial"/>
                <a:cs typeface="Arial"/>
              </a:rPr>
              <a:t>Conservar dossiers e comprovativos. A emissão Cacimbo e a submissão ADV são operações distintas.</a:t>
            </a:r>
          </a:p>
        </p:txBody>
      </p:sp>
    </p:spTree>
    <p:extLst>
      <p:ext uri="{BB962C8B-B14F-4D97-AF65-F5344CB8AC3E}">
        <p14:creationId xmlns:p14="http://schemas.microsoft.com/office/powerpoint/2010/main" val="2366443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2026-09-10T22:17:57.2510000Z</dcterms:created>
  <dcterms:modified xsi:type="dcterms:W3CDTF">2026-09-10T22:17:57.2520000Z</dcterms:modified>
</coreProperties>
</file>